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71" r:id="rId4"/>
    <p:sldId id="268" r:id="rId5"/>
    <p:sldId id="288" r:id="rId6"/>
    <p:sldId id="276" r:id="rId7"/>
    <p:sldId id="277" r:id="rId8"/>
    <p:sldId id="290" r:id="rId9"/>
    <p:sldId id="283" r:id="rId10"/>
    <p:sldId id="278" r:id="rId11"/>
    <p:sldId id="279" r:id="rId12"/>
    <p:sldId id="280" r:id="rId13"/>
    <p:sldId id="274" r:id="rId14"/>
    <p:sldId id="292" r:id="rId15"/>
    <p:sldId id="291" r:id="rId16"/>
    <p:sldId id="258" r:id="rId17"/>
    <p:sldId id="299" r:id="rId18"/>
    <p:sldId id="259" r:id="rId19"/>
    <p:sldId id="296" r:id="rId20"/>
    <p:sldId id="297" r:id="rId21"/>
    <p:sldId id="298" r:id="rId22"/>
    <p:sldId id="261" r:id="rId23"/>
    <p:sldId id="295" r:id="rId24"/>
    <p:sldId id="300" r:id="rId25"/>
    <p:sldId id="262" r:id="rId26"/>
    <p:sldId id="263" r:id="rId27"/>
    <p:sldId id="294" r:id="rId28"/>
    <p:sldId id="264" r:id="rId29"/>
    <p:sldId id="293" r:id="rId30"/>
    <p:sldId id="266" r:id="rId31"/>
    <p:sldId id="265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94671" autoAdjust="0"/>
  </p:normalViewPr>
  <p:slideViewPr>
    <p:cSldViewPr snapToGrid="0" snapToObjects="1">
      <p:cViewPr>
        <p:scale>
          <a:sx n="100" d="100"/>
          <a:sy n="100" d="100"/>
        </p:scale>
        <p:origin x="-26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33889" y="282573"/>
            <a:ext cx="1094959" cy="6326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74742"/>
            <a:ext cx="7029404" cy="48346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6933" y="282573"/>
            <a:ext cx="102292" cy="63268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hnsel@math.umd.edu" TargetMode="External"/><Relationship Id="rId3" Type="http://schemas.openxmlformats.org/officeDocument/2006/relationships/hyperlink" Target="mailto:bfagan@umd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1539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Agent Based Modeling of Herds and Spatial Metrics for Animal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948" y="4393239"/>
            <a:ext cx="4153634" cy="221378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Beth Johnson </a:t>
            </a:r>
          </a:p>
          <a:p>
            <a:r>
              <a:rPr lang="en-US" dirty="0" smtClean="0">
                <a:hlinkClick r:id="rId2"/>
              </a:rPr>
              <a:t>johnsel@math.umd.edu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Advisor:</a:t>
            </a:r>
          </a:p>
          <a:p>
            <a:r>
              <a:rPr lang="en-US" dirty="0" smtClean="0"/>
              <a:t>Dr. Bill Fagan</a:t>
            </a:r>
          </a:p>
          <a:p>
            <a:r>
              <a:rPr lang="en-US" dirty="0" smtClean="0"/>
              <a:t>Department of Biology</a:t>
            </a:r>
          </a:p>
          <a:p>
            <a:r>
              <a:rPr lang="en-US" dirty="0" smtClean="0">
                <a:hlinkClick r:id="rId3"/>
              </a:rPr>
              <a:t>bfagan@umd.edu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2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Movement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31145" y="1508261"/>
            <a:ext cx="2380489" cy="2323526"/>
            <a:chOff x="885289" y="1946138"/>
            <a:chExt cx="3410968" cy="3329347"/>
          </a:xfrm>
        </p:grpSpPr>
        <p:grpSp>
          <p:nvGrpSpPr>
            <p:cNvPr id="202" name="Group 201"/>
            <p:cNvGrpSpPr/>
            <p:nvPr/>
          </p:nvGrpSpPr>
          <p:grpSpPr>
            <a:xfrm>
              <a:off x="892815" y="4160262"/>
              <a:ext cx="564739" cy="560899"/>
              <a:chOff x="2819406" y="5014105"/>
              <a:chExt cx="635012" cy="630694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1732383" y="4714586"/>
              <a:ext cx="564739" cy="560899"/>
              <a:chOff x="2819406" y="5014105"/>
              <a:chExt cx="635012" cy="630694"/>
            </a:xfrm>
          </p:grpSpPr>
          <p:sp>
            <p:nvSpPr>
              <p:cNvPr id="452" name="Rectangle 451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2880676" y="4166719"/>
              <a:ext cx="564739" cy="560899"/>
              <a:chOff x="2819406" y="5014105"/>
              <a:chExt cx="635012" cy="630694"/>
            </a:xfrm>
          </p:grpSpPr>
          <p:sp>
            <p:nvSpPr>
              <p:cNvPr id="458" name="Rectangle 457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2" name="Group 461"/>
            <p:cNvGrpSpPr/>
            <p:nvPr/>
          </p:nvGrpSpPr>
          <p:grpSpPr>
            <a:xfrm>
              <a:off x="1178940" y="3063006"/>
              <a:ext cx="564739" cy="560899"/>
              <a:chOff x="2819406" y="5014105"/>
              <a:chExt cx="635012" cy="630694"/>
            </a:xfrm>
          </p:grpSpPr>
          <p:sp>
            <p:nvSpPr>
              <p:cNvPr id="463" name="Rectangle 46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7" name="Group 466"/>
            <p:cNvGrpSpPr/>
            <p:nvPr/>
          </p:nvGrpSpPr>
          <p:grpSpPr>
            <a:xfrm>
              <a:off x="2869373" y="2507037"/>
              <a:ext cx="564739" cy="560899"/>
              <a:chOff x="2819406" y="5014105"/>
              <a:chExt cx="635012" cy="630694"/>
            </a:xfrm>
          </p:grpSpPr>
          <p:sp>
            <p:nvSpPr>
              <p:cNvPr id="468" name="Rectangle 467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/>
            <p:cNvGrpSpPr/>
            <p:nvPr/>
          </p:nvGrpSpPr>
          <p:grpSpPr>
            <a:xfrm>
              <a:off x="1736156" y="1965665"/>
              <a:ext cx="564739" cy="560899"/>
              <a:chOff x="2819406" y="5014105"/>
              <a:chExt cx="635012" cy="630694"/>
            </a:xfrm>
          </p:grpSpPr>
          <p:sp>
            <p:nvSpPr>
              <p:cNvPr id="473" name="Rectangle 47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3452918" y="3064546"/>
              <a:ext cx="564739" cy="560899"/>
              <a:chOff x="2819406" y="5014105"/>
              <a:chExt cx="635012" cy="630694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2312173" y="1946138"/>
              <a:ext cx="564739" cy="560899"/>
              <a:chOff x="2819406" y="5014105"/>
              <a:chExt cx="635012" cy="630694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885289" y="1957847"/>
              <a:ext cx="3410968" cy="3309316"/>
              <a:chOff x="901701" y="1601066"/>
              <a:chExt cx="3835410" cy="3721109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6" name="Group 255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57" name="Rectangle 25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25" name="Rectangle 3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13" name="Rectangle 31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99" name="Rectangle 29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87" name="Rectangle 28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37" name="Rectangle 43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4" name="Group 423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25" name="Rectangle 4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7" name="Group 396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11" name="Rectangle 41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8" name="Group 397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99" name="Rectangle 39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TextBox 6"/>
          <p:cNvSpPr txBox="1"/>
          <p:nvPr/>
        </p:nvSpPr>
        <p:spPr>
          <a:xfrm>
            <a:off x="4883258" y="2180331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729482" y="2087782"/>
            <a:ext cx="581196" cy="580211"/>
            <a:chOff x="4913278" y="3983279"/>
            <a:chExt cx="832788" cy="831376"/>
          </a:xfrm>
        </p:grpSpPr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5086325" y="4118226"/>
            <a:ext cx="2380489" cy="2323526"/>
            <a:chOff x="885289" y="1946138"/>
            <a:chExt cx="3410968" cy="3329347"/>
          </a:xfrm>
        </p:grpSpPr>
        <p:grpSp>
          <p:nvGrpSpPr>
            <p:cNvPr id="222" name="Group 221"/>
            <p:cNvGrpSpPr/>
            <p:nvPr/>
          </p:nvGrpSpPr>
          <p:grpSpPr>
            <a:xfrm>
              <a:off x="892815" y="4160262"/>
              <a:ext cx="564739" cy="560899"/>
              <a:chOff x="2819406" y="5014105"/>
              <a:chExt cx="635012" cy="630694"/>
            </a:xfrm>
          </p:grpSpPr>
          <p:sp>
            <p:nvSpPr>
              <p:cNvPr id="577" name="Rectangle 576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1732383" y="4714586"/>
              <a:ext cx="564739" cy="560899"/>
              <a:chOff x="2819406" y="5014105"/>
              <a:chExt cx="635012" cy="630694"/>
            </a:xfrm>
          </p:grpSpPr>
          <p:sp>
            <p:nvSpPr>
              <p:cNvPr id="573" name="Rectangle 57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2880676" y="4166719"/>
              <a:ext cx="564739" cy="560899"/>
              <a:chOff x="2819406" y="5014105"/>
              <a:chExt cx="635012" cy="630694"/>
            </a:xfrm>
          </p:grpSpPr>
          <p:sp>
            <p:nvSpPr>
              <p:cNvPr id="569" name="Rectangle 568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1178940" y="3063006"/>
              <a:ext cx="564739" cy="560899"/>
              <a:chOff x="2819406" y="5014105"/>
              <a:chExt cx="635012" cy="630694"/>
            </a:xfrm>
          </p:grpSpPr>
          <p:sp>
            <p:nvSpPr>
              <p:cNvPr id="565" name="Rectangle 564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2869373" y="2507037"/>
              <a:ext cx="564739" cy="560899"/>
              <a:chOff x="2819406" y="5014105"/>
              <a:chExt cx="635012" cy="630694"/>
            </a:xfrm>
          </p:grpSpPr>
          <p:sp>
            <p:nvSpPr>
              <p:cNvPr id="561" name="Rectangle 560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1736156" y="1965665"/>
              <a:ext cx="564739" cy="560899"/>
              <a:chOff x="2819406" y="5014105"/>
              <a:chExt cx="635012" cy="630694"/>
            </a:xfrm>
          </p:grpSpPr>
          <p:sp>
            <p:nvSpPr>
              <p:cNvPr id="557" name="Rectangle 556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3452918" y="3064546"/>
              <a:ext cx="564739" cy="560899"/>
              <a:chOff x="2819406" y="5014105"/>
              <a:chExt cx="635012" cy="630694"/>
            </a:xfrm>
          </p:grpSpPr>
          <p:sp>
            <p:nvSpPr>
              <p:cNvPr id="553" name="Rectangle 55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2312173" y="1946138"/>
              <a:ext cx="564739" cy="560899"/>
              <a:chOff x="2819406" y="5014105"/>
              <a:chExt cx="635012" cy="630694"/>
            </a:xfrm>
          </p:grpSpPr>
          <p:sp>
            <p:nvSpPr>
              <p:cNvPr id="549" name="Rectangle 548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885289" y="1957847"/>
              <a:ext cx="3410968" cy="3309316"/>
              <a:chOff x="901701" y="1601066"/>
              <a:chExt cx="3835410" cy="3721109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537" name="Rectangle 53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54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Rectangle 54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8" name="Rectangle 54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525" name="Rectangle 5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5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5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ectangle 5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ectangle 5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513" name="Rectangle 51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ectangle 51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51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501" name="Rectangle 50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88" name="Rectangle 487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ectangle 48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ectangle 49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ectangle 49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Rectangle 49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93" name="Rectangle 39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ectangle 477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ectangle 486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81" name="Rectangle 38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69" name="Rectangle 36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ectangle 37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57" name="Rectangle 35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45" name="Rectangle 34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43" name="Rectangle 24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582" name="Group 581"/>
          <p:cNvGrpSpPr/>
          <p:nvPr/>
        </p:nvGrpSpPr>
        <p:grpSpPr>
          <a:xfrm>
            <a:off x="6084662" y="4900943"/>
            <a:ext cx="581196" cy="580211"/>
            <a:chOff x="4913278" y="3983279"/>
            <a:chExt cx="832788" cy="831376"/>
          </a:xfrm>
        </p:grpSpPr>
        <p:sp>
          <p:nvSpPr>
            <p:cNvPr id="583" name="Rectangle 58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1" name="TextBox 580"/>
          <p:cNvSpPr txBox="1"/>
          <p:nvPr/>
        </p:nvSpPr>
        <p:spPr>
          <a:xfrm>
            <a:off x="6238438" y="4790296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x</a:t>
            </a:r>
            <a:endParaRPr lang="en-US" sz="1600" dirty="0">
              <a:solidFill>
                <a:srgbClr val="7F7F7F"/>
              </a:solidFill>
            </a:endParaRPr>
          </a:p>
        </p:txBody>
      </p:sp>
      <p:grpSp>
        <p:nvGrpSpPr>
          <p:cNvPr id="591" name="Group 590"/>
          <p:cNvGrpSpPr/>
          <p:nvPr/>
        </p:nvGrpSpPr>
        <p:grpSpPr>
          <a:xfrm>
            <a:off x="2423144" y="4118226"/>
            <a:ext cx="2380489" cy="2323526"/>
            <a:chOff x="885289" y="1946138"/>
            <a:chExt cx="3410968" cy="3329347"/>
          </a:xfrm>
        </p:grpSpPr>
        <p:grpSp>
          <p:nvGrpSpPr>
            <p:cNvPr id="592" name="Group 591"/>
            <p:cNvGrpSpPr/>
            <p:nvPr/>
          </p:nvGrpSpPr>
          <p:grpSpPr>
            <a:xfrm>
              <a:off x="892815" y="4160262"/>
              <a:ext cx="564739" cy="560899"/>
              <a:chOff x="2819406" y="5014105"/>
              <a:chExt cx="635012" cy="630694"/>
            </a:xfrm>
          </p:grpSpPr>
          <p:sp>
            <p:nvSpPr>
              <p:cNvPr id="785" name="Rectangle 784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Rectangle 785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Rectangle 786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Rectangle 787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3" name="Group 592"/>
            <p:cNvGrpSpPr/>
            <p:nvPr/>
          </p:nvGrpSpPr>
          <p:grpSpPr>
            <a:xfrm>
              <a:off x="1732383" y="4714586"/>
              <a:ext cx="564739" cy="560899"/>
              <a:chOff x="2819406" y="5014105"/>
              <a:chExt cx="635012" cy="630694"/>
            </a:xfrm>
          </p:grpSpPr>
          <p:sp>
            <p:nvSpPr>
              <p:cNvPr id="781" name="Rectangle 780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Rectangle 781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Rectangle 782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4" name="Group 593"/>
            <p:cNvGrpSpPr/>
            <p:nvPr/>
          </p:nvGrpSpPr>
          <p:grpSpPr>
            <a:xfrm>
              <a:off x="2880676" y="4166719"/>
              <a:ext cx="564739" cy="560899"/>
              <a:chOff x="2819406" y="5014105"/>
              <a:chExt cx="635012" cy="630694"/>
            </a:xfrm>
          </p:grpSpPr>
          <p:sp>
            <p:nvSpPr>
              <p:cNvPr id="777" name="Rectangle 776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Rectangle 777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Rectangle 778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Rectangle 779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5" name="Group 594"/>
            <p:cNvGrpSpPr/>
            <p:nvPr/>
          </p:nvGrpSpPr>
          <p:grpSpPr>
            <a:xfrm>
              <a:off x="1178940" y="3063006"/>
              <a:ext cx="564739" cy="560899"/>
              <a:chOff x="2819406" y="5014105"/>
              <a:chExt cx="635012" cy="630694"/>
            </a:xfrm>
          </p:grpSpPr>
          <p:sp>
            <p:nvSpPr>
              <p:cNvPr id="773" name="Rectangle 77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Rectangle 77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Rectangle 77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Rectangle 77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6" name="Group 595"/>
            <p:cNvGrpSpPr/>
            <p:nvPr/>
          </p:nvGrpSpPr>
          <p:grpSpPr>
            <a:xfrm>
              <a:off x="2869373" y="2507037"/>
              <a:ext cx="564739" cy="560899"/>
              <a:chOff x="2819406" y="5014105"/>
              <a:chExt cx="635012" cy="630694"/>
            </a:xfrm>
          </p:grpSpPr>
          <p:sp>
            <p:nvSpPr>
              <p:cNvPr id="769" name="Rectangle 768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Rectangle 769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Rectangle 771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7" name="Group 596"/>
            <p:cNvGrpSpPr/>
            <p:nvPr/>
          </p:nvGrpSpPr>
          <p:grpSpPr>
            <a:xfrm>
              <a:off x="1736156" y="1965665"/>
              <a:ext cx="564739" cy="560899"/>
              <a:chOff x="2819406" y="5014105"/>
              <a:chExt cx="635012" cy="630694"/>
            </a:xfrm>
          </p:grpSpPr>
          <p:sp>
            <p:nvSpPr>
              <p:cNvPr id="765" name="Rectangle 764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Rectangle 765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Rectangle 766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Rectangle 767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8" name="Group 597"/>
            <p:cNvGrpSpPr/>
            <p:nvPr/>
          </p:nvGrpSpPr>
          <p:grpSpPr>
            <a:xfrm>
              <a:off x="3452918" y="3064546"/>
              <a:ext cx="564739" cy="560899"/>
              <a:chOff x="2819406" y="5014105"/>
              <a:chExt cx="635012" cy="630694"/>
            </a:xfrm>
          </p:grpSpPr>
          <p:sp>
            <p:nvSpPr>
              <p:cNvPr id="761" name="Rectangle 760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Rectangle 761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Rectangle 762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Rectangle 763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9" name="Group 598"/>
            <p:cNvGrpSpPr/>
            <p:nvPr/>
          </p:nvGrpSpPr>
          <p:grpSpPr>
            <a:xfrm>
              <a:off x="2312173" y="1946138"/>
              <a:ext cx="564739" cy="560899"/>
              <a:chOff x="2819406" y="5014105"/>
              <a:chExt cx="635012" cy="630694"/>
            </a:xfrm>
          </p:grpSpPr>
          <p:sp>
            <p:nvSpPr>
              <p:cNvPr id="757" name="Rectangle 756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Rectangle 757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Rectangle 758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Rectangle 759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0" name="Group 599"/>
            <p:cNvGrpSpPr/>
            <p:nvPr/>
          </p:nvGrpSpPr>
          <p:grpSpPr>
            <a:xfrm>
              <a:off x="885289" y="1957847"/>
              <a:ext cx="3410968" cy="3309316"/>
              <a:chOff x="901701" y="1601066"/>
              <a:chExt cx="3835410" cy="3721109"/>
            </a:xfrm>
          </p:grpSpPr>
          <p:grpSp>
            <p:nvGrpSpPr>
              <p:cNvPr id="601" name="Group 600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45" name="Rectangle 74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Rectangle 74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Rectangle 74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Rectangle 74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9" name="Rectangle 74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Rectangle 74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Rectangle 75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2" name="Rectangle 75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3" name="Rectangle 75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Rectangle 75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Rectangle 75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Rectangle 75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2" name="Group 601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33" name="Rectangle 73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Rectangle 73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Rectangle 73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6" name="Rectangle 73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Rectangle 73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Rectangle 73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9" name="Rectangle 73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0" name="Rectangle 73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Rectangle 74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Rectangle 74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Rectangle 74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4" name="Rectangle 74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3" name="Group 602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21" name="Rectangle 72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4" name="Group 603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09" name="Rectangle 70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5" name="Group 604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97" name="Rectangle 69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6" name="Group 605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85" name="Rectangle 68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7" name="Group 606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73" name="Rectangle 67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8" name="Group 607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61" name="Rectangle 66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9" name="Group 608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49" name="Rectangle 64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64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0" name="Group 609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37" name="Rectangle 63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1" name="Group 610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25" name="Rectangle 6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2" name="Group 611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13" name="Rectangle 61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89" name="TextBox 788"/>
          <p:cNvSpPr txBox="1"/>
          <p:nvPr/>
        </p:nvSpPr>
        <p:spPr>
          <a:xfrm>
            <a:off x="3776325" y="4604086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grpSp>
        <p:nvGrpSpPr>
          <p:cNvPr id="790" name="Group 789"/>
          <p:cNvGrpSpPr/>
          <p:nvPr/>
        </p:nvGrpSpPr>
        <p:grpSpPr>
          <a:xfrm>
            <a:off x="3623374" y="4523301"/>
            <a:ext cx="581196" cy="580211"/>
            <a:chOff x="4913278" y="3983279"/>
            <a:chExt cx="832788" cy="831376"/>
          </a:xfrm>
        </p:grpSpPr>
        <p:sp>
          <p:nvSpPr>
            <p:cNvPr id="791" name="Rectangle 790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9" name="TextBox 798"/>
          <p:cNvSpPr txBox="1"/>
          <p:nvPr/>
        </p:nvSpPr>
        <p:spPr>
          <a:xfrm>
            <a:off x="3573132" y="4790352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0" name="TextBox 799"/>
          <p:cNvSpPr txBox="1"/>
          <p:nvPr/>
        </p:nvSpPr>
        <p:spPr>
          <a:xfrm>
            <a:off x="6238438" y="4974385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97495" y="2843361"/>
            <a:ext cx="793415" cy="10898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01" name="Straight Arrow Connector 800"/>
          <p:cNvCxnSpPr/>
          <p:nvPr/>
        </p:nvCxnSpPr>
        <p:spPr>
          <a:xfrm flipH="1">
            <a:off x="2809427" y="2806892"/>
            <a:ext cx="793415" cy="1089892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491" y="1461301"/>
            <a:ext cx="3157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One agent is on the grid at a time, completes all time steps.</a:t>
            </a:r>
          </a:p>
          <a:p>
            <a:endParaRPr lang="en-US" dirty="0" smtClean="0"/>
          </a:p>
          <a:p>
            <a:r>
              <a:rPr lang="en-US" dirty="0" smtClean="0"/>
              <a:t>2. Agent can move to any of eight adjacent cells (orange).</a:t>
            </a:r>
          </a:p>
          <a:p>
            <a:endParaRPr lang="en-US" dirty="0" smtClean="0"/>
          </a:p>
        </p:txBody>
      </p:sp>
      <p:sp>
        <p:nvSpPr>
          <p:cNvPr id="802" name="TextBox 801"/>
          <p:cNvSpPr txBox="1"/>
          <p:nvPr/>
        </p:nvSpPr>
        <p:spPr>
          <a:xfrm>
            <a:off x="148984" y="3759938"/>
            <a:ext cx="217256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If there is a resource in the cell, agent consumes resource and resource is depleted for remaining time steps.  +1 to resource counter.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3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1764" y="1295957"/>
            <a:ext cx="7532069" cy="2895797"/>
            <a:chOff x="676238" y="908226"/>
            <a:chExt cx="7532069" cy="2895797"/>
          </a:xfrm>
        </p:grpSpPr>
        <p:sp>
          <p:nvSpPr>
            <p:cNvPr id="17" name="Rectangle 16"/>
            <p:cNvSpPr/>
            <p:nvPr/>
          </p:nvSpPr>
          <p:spPr>
            <a:xfrm>
              <a:off x="2345765" y="1299882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Bias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45765" y="1616635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Resource Uptake (total)</a:t>
              </a: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45765" y="1933389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Resource Uptake (last 8 steps)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45765" y="2242671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Search Effort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45765" y="2551953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Resources in 8-cell neighborhood 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45765" y="2861235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Current x location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45765" y="3170517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Current y location 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45765" y="3490258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counter 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1065" y="1583765"/>
              <a:ext cx="1325880" cy="938306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</a:t>
              </a:r>
              <a:r>
                <a:rPr lang="en-US" sz="1400" dirty="0" smtClean="0">
                  <a:solidFill>
                    <a:schemeClr val="tx1"/>
                  </a:solidFill>
                </a:rPr>
                <a:t>on-oriented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1065" y="2556436"/>
              <a:ext cx="1325880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oriented</a:t>
              </a:r>
              <a:endParaRPr lang="en-US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6238" y="2855260"/>
              <a:ext cx="1325880" cy="933822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</a:t>
              </a:r>
              <a:r>
                <a:rPr lang="en-US" sz="1400" dirty="0" smtClean="0">
                  <a:solidFill>
                    <a:schemeClr val="tx1"/>
                  </a:solidFill>
                </a:rPr>
                <a:t>patial memory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78715" y="1637791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78715" y="2407890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78715" y="3177988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3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traight Connector 30"/>
            <p:cNvCxnSpPr>
              <a:stCxn id="17" idx="3"/>
              <a:endCxn id="28" idx="1"/>
            </p:cNvCxnSpPr>
            <p:nvPr/>
          </p:nvCxnSpPr>
          <p:spPr>
            <a:xfrm>
              <a:off x="4990353" y="1456765"/>
              <a:ext cx="988362" cy="34561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7" idx="3"/>
              <a:endCxn id="29" idx="1"/>
            </p:cNvCxnSpPr>
            <p:nvPr/>
          </p:nvCxnSpPr>
          <p:spPr>
            <a:xfrm>
              <a:off x="4990353" y="1456765"/>
              <a:ext cx="988362" cy="111571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7" idx="3"/>
              <a:endCxn id="30" idx="1"/>
            </p:cNvCxnSpPr>
            <p:nvPr/>
          </p:nvCxnSpPr>
          <p:spPr>
            <a:xfrm>
              <a:off x="4990353" y="1456765"/>
              <a:ext cx="988362" cy="188581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3"/>
              <a:endCxn id="28" idx="1"/>
            </p:cNvCxnSpPr>
            <p:nvPr/>
          </p:nvCxnSpPr>
          <p:spPr>
            <a:xfrm>
              <a:off x="4990353" y="1773518"/>
              <a:ext cx="988362" cy="2886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3"/>
              <a:endCxn id="29" idx="1"/>
            </p:cNvCxnSpPr>
            <p:nvPr/>
          </p:nvCxnSpPr>
          <p:spPr>
            <a:xfrm>
              <a:off x="4990353" y="1773518"/>
              <a:ext cx="988362" cy="79896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3"/>
              <a:endCxn id="30" idx="1"/>
            </p:cNvCxnSpPr>
            <p:nvPr/>
          </p:nvCxnSpPr>
          <p:spPr>
            <a:xfrm>
              <a:off x="4990353" y="1773518"/>
              <a:ext cx="988362" cy="156906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9" idx="3"/>
              <a:endCxn id="28" idx="1"/>
            </p:cNvCxnSpPr>
            <p:nvPr/>
          </p:nvCxnSpPr>
          <p:spPr>
            <a:xfrm flipV="1">
              <a:off x="4990353" y="1802383"/>
              <a:ext cx="988362" cy="28788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3"/>
              <a:endCxn id="29" idx="1"/>
            </p:cNvCxnSpPr>
            <p:nvPr/>
          </p:nvCxnSpPr>
          <p:spPr>
            <a:xfrm>
              <a:off x="4990353" y="2090272"/>
              <a:ext cx="988362" cy="48221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9" idx="3"/>
              <a:endCxn id="30" idx="1"/>
            </p:cNvCxnSpPr>
            <p:nvPr/>
          </p:nvCxnSpPr>
          <p:spPr>
            <a:xfrm>
              <a:off x="4990353" y="2090272"/>
              <a:ext cx="988362" cy="125230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3"/>
              <a:endCxn id="28" idx="1"/>
            </p:cNvCxnSpPr>
            <p:nvPr/>
          </p:nvCxnSpPr>
          <p:spPr>
            <a:xfrm flipV="1">
              <a:off x="4990353" y="1802383"/>
              <a:ext cx="988362" cy="597171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0" idx="3"/>
              <a:endCxn id="29" idx="1"/>
            </p:cNvCxnSpPr>
            <p:nvPr/>
          </p:nvCxnSpPr>
          <p:spPr>
            <a:xfrm>
              <a:off x="4990353" y="2399554"/>
              <a:ext cx="988362" cy="17292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0" idx="3"/>
              <a:endCxn id="30" idx="1"/>
            </p:cNvCxnSpPr>
            <p:nvPr/>
          </p:nvCxnSpPr>
          <p:spPr>
            <a:xfrm>
              <a:off x="4990353" y="2399554"/>
              <a:ext cx="988362" cy="94302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3"/>
              <a:endCxn id="28" idx="1"/>
            </p:cNvCxnSpPr>
            <p:nvPr/>
          </p:nvCxnSpPr>
          <p:spPr>
            <a:xfrm flipV="1">
              <a:off x="4990353" y="1802383"/>
              <a:ext cx="988362" cy="906453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1" idx="3"/>
              <a:endCxn id="29" idx="1"/>
            </p:cNvCxnSpPr>
            <p:nvPr/>
          </p:nvCxnSpPr>
          <p:spPr>
            <a:xfrm flipV="1">
              <a:off x="4990353" y="2572482"/>
              <a:ext cx="988362" cy="13635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1" idx="3"/>
              <a:endCxn id="30" idx="1"/>
            </p:cNvCxnSpPr>
            <p:nvPr/>
          </p:nvCxnSpPr>
          <p:spPr>
            <a:xfrm>
              <a:off x="4990353" y="2708836"/>
              <a:ext cx="988362" cy="63374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3"/>
              <a:endCxn id="30" idx="1"/>
            </p:cNvCxnSpPr>
            <p:nvPr/>
          </p:nvCxnSpPr>
          <p:spPr>
            <a:xfrm flipV="1">
              <a:off x="4990353" y="3342580"/>
              <a:ext cx="988362" cy="304561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" idx="3"/>
              <a:endCxn id="30" idx="1"/>
            </p:cNvCxnSpPr>
            <p:nvPr/>
          </p:nvCxnSpPr>
          <p:spPr>
            <a:xfrm>
              <a:off x="4990353" y="3327400"/>
              <a:ext cx="988362" cy="1518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2" idx="3"/>
              <a:endCxn id="30" idx="1"/>
            </p:cNvCxnSpPr>
            <p:nvPr/>
          </p:nvCxnSpPr>
          <p:spPr>
            <a:xfrm>
              <a:off x="4990353" y="3018118"/>
              <a:ext cx="988362" cy="32446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2" idx="3"/>
              <a:endCxn id="29" idx="1"/>
            </p:cNvCxnSpPr>
            <p:nvPr/>
          </p:nvCxnSpPr>
          <p:spPr>
            <a:xfrm flipV="1">
              <a:off x="4990353" y="2572482"/>
              <a:ext cx="988362" cy="44563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3" idx="3"/>
              <a:endCxn id="29" idx="1"/>
            </p:cNvCxnSpPr>
            <p:nvPr/>
          </p:nvCxnSpPr>
          <p:spPr>
            <a:xfrm flipV="1">
              <a:off x="4990353" y="2572482"/>
              <a:ext cx="988362" cy="75491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4" idx="3"/>
              <a:endCxn id="29" idx="1"/>
            </p:cNvCxnSpPr>
            <p:nvPr/>
          </p:nvCxnSpPr>
          <p:spPr>
            <a:xfrm flipV="1">
              <a:off x="4990353" y="2572482"/>
              <a:ext cx="988362" cy="107465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4" idx="3"/>
              <a:endCxn id="28" idx="1"/>
            </p:cNvCxnSpPr>
            <p:nvPr/>
          </p:nvCxnSpPr>
          <p:spPr>
            <a:xfrm flipV="1">
              <a:off x="4990353" y="1802383"/>
              <a:ext cx="988362" cy="184475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3" idx="3"/>
              <a:endCxn id="28" idx="1"/>
            </p:cNvCxnSpPr>
            <p:nvPr/>
          </p:nvCxnSpPr>
          <p:spPr>
            <a:xfrm flipV="1">
              <a:off x="4990353" y="1802383"/>
              <a:ext cx="988362" cy="152501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2" idx="3"/>
              <a:endCxn id="28" idx="1"/>
            </p:cNvCxnSpPr>
            <p:nvPr/>
          </p:nvCxnSpPr>
          <p:spPr>
            <a:xfrm flipV="1">
              <a:off x="4990353" y="1802383"/>
              <a:ext cx="988362" cy="121573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Left Brace 54"/>
            <p:cNvSpPr/>
            <p:nvPr/>
          </p:nvSpPr>
          <p:spPr>
            <a:xfrm>
              <a:off x="1962286" y="1622850"/>
              <a:ext cx="313765" cy="868680"/>
            </a:xfrm>
            <a:prstGeom prst="leftBrace">
              <a:avLst/>
            </a:prstGeom>
            <a:ln w="635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1962015" y="2555551"/>
              <a:ext cx="314306" cy="277119"/>
            </a:xfrm>
            <a:prstGeom prst="leftBrace">
              <a:avLst/>
            </a:prstGeom>
            <a:ln w="635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29496" y="1640779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5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250204" y="2410878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4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29496" y="3180976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6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Connector 59"/>
            <p:cNvCxnSpPr>
              <a:stCxn id="28" idx="3"/>
              <a:endCxn id="58" idx="1"/>
            </p:cNvCxnSpPr>
            <p:nvPr/>
          </p:nvCxnSpPr>
          <p:spPr>
            <a:xfrm>
              <a:off x="6304432" y="1802383"/>
              <a:ext cx="945772" cy="77308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8" idx="3"/>
              <a:endCxn id="57" idx="1"/>
            </p:cNvCxnSpPr>
            <p:nvPr/>
          </p:nvCxnSpPr>
          <p:spPr>
            <a:xfrm>
              <a:off x="6304432" y="1802383"/>
              <a:ext cx="1125064" cy="298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8" idx="3"/>
              <a:endCxn id="59" idx="1"/>
            </p:cNvCxnSpPr>
            <p:nvPr/>
          </p:nvCxnSpPr>
          <p:spPr>
            <a:xfrm>
              <a:off x="6304432" y="1802383"/>
              <a:ext cx="1125064" cy="154318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9" idx="3"/>
              <a:endCxn id="57" idx="1"/>
            </p:cNvCxnSpPr>
            <p:nvPr/>
          </p:nvCxnSpPr>
          <p:spPr>
            <a:xfrm flipV="1">
              <a:off x="6304432" y="1805371"/>
              <a:ext cx="1125064" cy="76711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9" idx="3"/>
              <a:endCxn id="58" idx="1"/>
            </p:cNvCxnSpPr>
            <p:nvPr/>
          </p:nvCxnSpPr>
          <p:spPr>
            <a:xfrm>
              <a:off x="6304432" y="2572482"/>
              <a:ext cx="945772" cy="298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9" idx="3"/>
              <a:endCxn id="59" idx="1"/>
            </p:cNvCxnSpPr>
            <p:nvPr/>
          </p:nvCxnSpPr>
          <p:spPr>
            <a:xfrm>
              <a:off x="6304432" y="2572482"/>
              <a:ext cx="1125064" cy="77308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0" idx="3"/>
              <a:endCxn id="57" idx="1"/>
            </p:cNvCxnSpPr>
            <p:nvPr/>
          </p:nvCxnSpPr>
          <p:spPr>
            <a:xfrm flipV="1">
              <a:off x="6304432" y="1805371"/>
              <a:ext cx="1125064" cy="15372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0" idx="3"/>
              <a:endCxn id="58" idx="1"/>
            </p:cNvCxnSpPr>
            <p:nvPr/>
          </p:nvCxnSpPr>
          <p:spPr>
            <a:xfrm flipV="1">
              <a:off x="6304432" y="2575470"/>
              <a:ext cx="945772" cy="76711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0" idx="3"/>
              <a:endCxn id="59" idx="1"/>
            </p:cNvCxnSpPr>
            <p:nvPr/>
          </p:nvCxnSpPr>
          <p:spPr>
            <a:xfrm>
              <a:off x="6304432" y="3342580"/>
              <a:ext cx="1125064" cy="298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477438" y="912709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Hidden Layer</a:t>
              </a:r>
              <a:endParaRPr lang="en-US" sz="14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83771" y="912709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Output Layer</a:t>
              </a:r>
              <a:endParaRPr lang="en-US" sz="14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15131" y="912709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Input Layer</a:t>
              </a:r>
              <a:endParaRPr lang="en-US" sz="14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21065" y="908226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Mechanism</a:t>
              </a:r>
              <a:endParaRPr lang="en-US" sz="1400" dirty="0"/>
            </a:p>
          </p:txBody>
        </p:sp>
        <p:sp>
          <p:nvSpPr>
            <p:cNvPr id="73" name="Left Brace 72"/>
            <p:cNvSpPr/>
            <p:nvPr/>
          </p:nvSpPr>
          <p:spPr>
            <a:xfrm>
              <a:off x="1962286" y="2913186"/>
              <a:ext cx="313765" cy="868680"/>
            </a:xfrm>
            <a:prstGeom prst="leftBrace">
              <a:avLst/>
            </a:prstGeom>
            <a:ln w="635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Movement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677625"/>
              </p:ext>
            </p:extLst>
          </p:nvPr>
        </p:nvGraphicFramePr>
        <p:xfrm>
          <a:off x="279398" y="5321300"/>
          <a:ext cx="3289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3" imgW="3289300" imgH="939800" progId="Equation.3">
                  <p:embed/>
                </p:oleObj>
              </mc:Choice>
              <mc:Fallback>
                <p:oleObj name="Equation" r:id="rId3" imgW="32893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398" y="5321300"/>
                        <a:ext cx="32893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21850"/>
              </p:ext>
            </p:extLst>
          </p:nvPr>
        </p:nvGraphicFramePr>
        <p:xfrm>
          <a:off x="3924300" y="5321300"/>
          <a:ext cx="3467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5" imgW="3467100" imgH="1003300" progId="Equation.3">
                  <p:embed/>
                </p:oleObj>
              </mc:Choice>
              <mc:Fallback>
                <p:oleObj name="Equation" r:id="rId5" imgW="34671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4300" y="5321300"/>
                        <a:ext cx="3467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099" y="4487334"/>
            <a:ext cx="72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Inputs are scaled to be [-1,1], values at hidden and output nodes determined by the following, where weights are integers [-5,5]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299" y="6369110"/>
            <a:ext cx="7620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Mueller, Thomas, William F. Fagan, and Volker Grimm. "Integrating individual search and navigation behaviors in mechanistic movement models</a:t>
            </a:r>
            <a:r>
              <a:rPr lang="en-US" sz="1000" dirty="0" smtClean="0"/>
              <a:t>.” </a:t>
            </a:r>
            <a:r>
              <a:rPr lang="en-US" sz="1000" i="1" dirty="0" smtClean="0"/>
              <a:t>Theoretical </a:t>
            </a:r>
            <a:r>
              <a:rPr lang="en-US" sz="1000" i="1" dirty="0"/>
              <a:t>Ecology</a:t>
            </a:r>
            <a:r>
              <a:rPr lang="en-US" sz="1000" dirty="0"/>
              <a:t> 4.3 (2011): 341-355.</a:t>
            </a:r>
          </a:p>
        </p:txBody>
      </p:sp>
    </p:spTree>
    <p:extLst>
      <p:ext uri="{BB962C8B-B14F-4D97-AF65-F5344CB8AC3E}">
        <p14:creationId xmlns:p14="http://schemas.microsoft.com/office/powerpoint/2010/main" val="380362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Movement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22785" y="17145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If Output Node 4 is __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3731" y="17145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Oriented:        If __ resources are visible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2785" y="329565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Memory: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If Output Node 6 is __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2785" y="4857750"/>
            <a:ext cx="1824569" cy="1701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69434"/>
              </p:ext>
            </p:extLst>
          </p:nvPr>
        </p:nvGraphicFramePr>
        <p:xfrm>
          <a:off x="390517" y="5035550"/>
          <a:ext cx="1663701" cy="1384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4567"/>
                <a:gridCol w="554567"/>
                <a:gridCol w="554567"/>
              </a:tblGrid>
              <a:tr h="46143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25608"/>
              </p:ext>
            </p:extLst>
          </p:nvPr>
        </p:nvGraphicFramePr>
        <p:xfrm>
          <a:off x="1037157" y="5035550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" name="Equation" r:id="rId3" imgW="381000" imgH="431800" progId="Equation.3">
                  <p:embed/>
                </p:oleObj>
              </mc:Choice>
              <mc:Fallback>
                <p:oleObj name="Equation" r:id="rId3" imgW="38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7157" y="5035550"/>
                        <a:ext cx="381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09651"/>
              </p:ext>
            </p:extLst>
          </p:nvPr>
        </p:nvGraphicFramePr>
        <p:xfrm>
          <a:off x="1551507" y="50609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5" name="Equation" r:id="rId5" imgW="419100" imgH="431800" progId="Equation.3">
                  <p:embed/>
                </p:oleObj>
              </mc:Choice>
              <mc:Fallback>
                <p:oleObj name="Equation" r:id="rId5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507" y="50609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67457"/>
              </p:ext>
            </p:extLst>
          </p:nvPr>
        </p:nvGraphicFramePr>
        <p:xfrm>
          <a:off x="1576907" y="59753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6" name="Equation" r:id="rId7" imgW="419100" imgH="431800" progId="Equation.3">
                  <p:embed/>
                </p:oleObj>
              </mc:Choice>
              <mc:Fallback>
                <p:oleObj name="Equation" r:id="rId7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6907" y="59753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36136"/>
              </p:ext>
            </p:extLst>
          </p:nvPr>
        </p:nvGraphicFramePr>
        <p:xfrm>
          <a:off x="1555747" y="55054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" name="Equation" r:id="rId9" imgW="419100" imgH="431800" progId="Equation.3">
                  <p:embed/>
                </p:oleObj>
              </mc:Choice>
              <mc:Fallback>
                <p:oleObj name="Equation" r:id="rId9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55747" y="55054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58434"/>
              </p:ext>
            </p:extLst>
          </p:nvPr>
        </p:nvGraphicFramePr>
        <p:xfrm>
          <a:off x="1037157" y="5988049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" name="Equation" r:id="rId11" imgW="419100" imgH="431800" progId="Equation.3">
                  <p:embed/>
                </p:oleObj>
              </mc:Choice>
              <mc:Fallback>
                <p:oleObj name="Equation" r:id="rId11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7157" y="5988049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84093"/>
              </p:ext>
            </p:extLst>
          </p:nvPr>
        </p:nvGraphicFramePr>
        <p:xfrm>
          <a:off x="481531" y="59880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" name="Equation" r:id="rId13" imgW="419100" imgH="431800" progId="Equation.3">
                  <p:embed/>
                </p:oleObj>
              </mc:Choice>
              <mc:Fallback>
                <p:oleObj name="Equation" r:id="rId13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1531" y="59880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57768"/>
              </p:ext>
            </p:extLst>
          </p:nvPr>
        </p:nvGraphicFramePr>
        <p:xfrm>
          <a:off x="468830" y="55435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" name="Equation" r:id="rId15" imgW="419100" imgH="431800" progId="Equation.3">
                  <p:embed/>
                </p:oleObj>
              </mc:Choice>
              <mc:Fallback>
                <p:oleObj name="Equation" r:id="rId15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8830" y="55435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91769"/>
              </p:ext>
            </p:extLst>
          </p:nvPr>
        </p:nvGraphicFramePr>
        <p:xfrm>
          <a:off x="491056" y="5048250"/>
          <a:ext cx="35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" name="Equation" r:id="rId17" imgW="355600" imgH="431800" progId="Equation.3">
                  <p:embed/>
                </p:oleObj>
              </mc:Choice>
              <mc:Fallback>
                <p:oleObj name="Equation" r:id="rId17" imgW="35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1056" y="5048250"/>
                        <a:ext cx="355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4017315" y="541655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20992" y="17145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Non-oriented: If Output Node 5 is __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16485" y="31242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same direction as previous time step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25498" y="42672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45 degrees from direction in previous time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09131" y="31242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18144" y="42672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randomly selected resource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Elbow Connector 45"/>
          <p:cNvCxnSpPr>
            <a:stCxn id="17" idx="3"/>
            <a:endCxn id="18" idx="0"/>
          </p:cNvCxnSpPr>
          <p:nvPr/>
        </p:nvCxnSpPr>
        <p:spPr>
          <a:xfrm flipV="1">
            <a:off x="2147354" y="1714500"/>
            <a:ext cx="3948662" cy="571500"/>
          </a:xfrm>
          <a:prstGeom prst="bentConnector4">
            <a:avLst>
              <a:gd name="adj1" fmla="val 4999"/>
              <a:gd name="adj2" fmla="val 14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7" idx="3"/>
            <a:endCxn id="14" idx="0"/>
          </p:cNvCxnSpPr>
          <p:nvPr/>
        </p:nvCxnSpPr>
        <p:spPr>
          <a:xfrm flipV="1">
            <a:off x="2147354" y="1714500"/>
            <a:ext cx="1585923" cy="571500"/>
          </a:xfrm>
          <a:prstGeom prst="bentConnector4">
            <a:avLst>
              <a:gd name="adj1" fmla="val 12429"/>
              <a:gd name="adj2" fmla="val 14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7" idx="2"/>
            <a:endCxn id="19" idx="0"/>
          </p:cNvCxnSpPr>
          <p:nvPr/>
        </p:nvCxnSpPr>
        <p:spPr>
          <a:xfrm>
            <a:off x="1235070" y="2857500"/>
            <a:ext cx="0" cy="43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" idx="2"/>
            <a:endCxn id="20" idx="0"/>
          </p:cNvCxnSpPr>
          <p:nvPr/>
        </p:nvCxnSpPr>
        <p:spPr>
          <a:xfrm>
            <a:off x="1235070" y="443865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8" idx="3"/>
            <a:endCxn id="33" idx="3"/>
          </p:cNvCxnSpPr>
          <p:nvPr/>
        </p:nvCxnSpPr>
        <p:spPr>
          <a:xfrm>
            <a:off x="7008300" y="2286000"/>
            <a:ext cx="25400" cy="1409700"/>
          </a:xfrm>
          <a:prstGeom prst="bentConnector3">
            <a:avLst>
              <a:gd name="adj1" fmla="val 19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8" idx="3"/>
            <a:endCxn id="35" idx="3"/>
          </p:cNvCxnSpPr>
          <p:nvPr/>
        </p:nvCxnSpPr>
        <p:spPr>
          <a:xfrm>
            <a:off x="7008300" y="2286000"/>
            <a:ext cx="34413" cy="2552700"/>
          </a:xfrm>
          <a:prstGeom prst="bentConnector3">
            <a:avLst>
              <a:gd name="adj1" fmla="val 142856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8" idx="3"/>
            <a:endCxn id="31" idx="3"/>
          </p:cNvCxnSpPr>
          <p:nvPr/>
        </p:nvCxnSpPr>
        <p:spPr>
          <a:xfrm flipH="1">
            <a:off x="5841884" y="2286000"/>
            <a:ext cx="1166416" cy="3702050"/>
          </a:xfrm>
          <a:prstGeom prst="bentConnector3">
            <a:avLst>
              <a:gd name="adj1" fmla="val -424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4" idx="1"/>
            <a:endCxn id="30" idx="1"/>
          </p:cNvCxnSpPr>
          <p:nvPr/>
        </p:nvCxnSpPr>
        <p:spPr>
          <a:xfrm rot="10800000" flipV="1">
            <a:off x="2816486" y="2286000"/>
            <a:ext cx="4507" cy="1409700"/>
          </a:xfrm>
          <a:prstGeom prst="bentConnector3">
            <a:avLst>
              <a:gd name="adj1" fmla="val 658103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14" idx="1"/>
            <a:endCxn id="32" idx="1"/>
          </p:cNvCxnSpPr>
          <p:nvPr/>
        </p:nvCxnSpPr>
        <p:spPr>
          <a:xfrm rot="10800000" flipH="1" flipV="1">
            <a:off x="2820992" y="2286000"/>
            <a:ext cx="4506" cy="2552700"/>
          </a:xfrm>
          <a:prstGeom prst="bentConnector3">
            <a:avLst>
              <a:gd name="adj1" fmla="val -676431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14" idx="1"/>
            <a:endCxn id="31" idx="1"/>
          </p:cNvCxnSpPr>
          <p:nvPr/>
        </p:nvCxnSpPr>
        <p:spPr>
          <a:xfrm rot="10800000" flipH="1" flipV="1">
            <a:off x="2820991" y="2286000"/>
            <a:ext cx="1196323" cy="3702050"/>
          </a:xfrm>
          <a:prstGeom prst="bentConnector3">
            <a:avLst>
              <a:gd name="adj1" fmla="val -254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52474" y="2862818"/>
            <a:ext cx="1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,1]</a:t>
            </a:r>
            <a:endParaRPr lang="en-US" baseline="-25000" dirty="0"/>
          </a:p>
        </p:txBody>
      </p:sp>
      <p:sp>
        <p:nvSpPr>
          <p:cNvPr id="87" name="TextBox 86"/>
          <p:cNvSpPr txBox="1"/>
          <p:nvPr/>
        </p:nvSpPr>
        <p:spPr>
          <a:xfrm>
            <a:off x="5589601" y="1116052"/>
            <a:ext cx="1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,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3226862" y="1116052"/>
            <a:ext cx="1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[0,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2201332" y="3393759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[0, 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2121954" y="4512270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3004485" y="5680273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,1]</a:t>
            </a:r>
            <a:endParaRPr lang="en-US" sz="14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6204885" y="5680273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7093885" y="4549973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&gt;1</a:t>
            </a:r>
            <a:endParaRPr lang="en-US" sz="1400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7131985" y="3387923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12423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‘Evolve’ an Agent Based Model with ANN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4128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Fix landscape variability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6396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Evolve agents for landscape (stage 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31362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herd from best agent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(stage 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8474" y="4148667"/>
            <a:ext cx="4251325" cy="2235200"/>
          </a:xfrm>
          <a:prstGeom prst="roundRect">
            <a:avLst/>
          </a:prstGeom>
          <a:solidFill>
            <a:srgbClr val="FFA46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Determine spatial statistics 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Realized Movement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Population Dispersion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Movement Correlation Index</a:t>
            </a:r>
          </a:p>
        </p:txBody>
      </p: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2184397" y="3014134"/>
            <a:ext cx="76199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4656665" y="3014134"/>
            <a:ext cx="77469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2"/>
            <a:endCxn id="13" idx="3"/>
          </p:cNvCxnSpPr>
          <p:nvPr/>
        </p:nvCxnSpPr>
        <p:spPr>
          <a:xfrm rot="5400000">
            <a:off x="4722282" y="3702051"/>
            <a:ext cx="1591733" cy="1536698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749799" y="5816600"/>
            <a:ext cx="2540001" cy="0"/>
          </a:xfrm>
          <a:prstGeom prst="straightConnector1">
            <a:avLst/>
          </a:prstGeom>
          <a:ln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37204" y="5486400"/>
            <a:ext cx="246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Gazelle Relocation Data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 Movement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4034" y="1298646"/>
            <a:ext cx="2380489" cy="2323526"/>
            <a:chOff x="885289" y="1946138"/>
            <a:chExt cx="3410968" cy="3329347"/>
          </a:xfrm>
        </p:grpSpPr>
        <p:grpSp>
          <p:nvGrpSpPr>
            <p:cNvPr id="202" name="Group 201"/>
            <p:cNvGrpSpPr/>
            <p:nvPr/>
          </p:nvGrpSpPr>
          <p:grpSpPr>
            <a:xfrm>
              <a:off x="892815" y="4160262"/>
              <a:ext cx="564739" cy="560899"/>
              <a:chOff x="2819406" y="5014105"/>
              <a:chExt cx="635012" cy="630694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1732383" y="4714586"/>
              <a:ext cx="564739" cy="560899"/>
              <a:chOff x="2819406" y="5014105"/>
              <a:chExt cx="635012" cy="630694"/>
            </a:xfrm>
          </p:grpSpPr>
          <p:sp>
            <p:nvSpPr>
              <p:cNvPr id="452" name="Rectangle 451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7" name="Group 456"/>
            <p:cNvGrpSpPr/>
            <p:nvPr/>
          </p:nvGrpSpPr>
          <p:grpSpPr>
            <a:xfrm>
              <a:off x="2880676" y="4166719"/>
              <a:ext cx="564739" cy="560899"/>
              <a:chOff x="2819406" y="5014105"/>
              <a:chExt cx="635012" cy="630694"/>
            </a:xfrm>
          </p:grpSpPr>
          <p:sp>
            <p:nvSpPr>
              <p:cNvPr id="458" name="Rectangle 457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2" name="Group 461"/>
            <p:cNvGrpSpPr/>
            <p:nvPr/>
          </p:nvGrpSpPr>
          <p:grpSpPr>
            <a:xfrm>
              <a:off x="1178940" y="3063006"/>
              <a:ext cx="564739" cy="560899"/>
              <a:chOff x="2819406" y="5014105"/>
              <a:chExt cx="635012" cy="630694"/>
            </a:xfrm>
          </p:grpSpPr>
          <p:sp>
            <p:nvSpPr>
              <p:cNvPr id="463" name="Rectangle 46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7" name="Group 466"/>
            <p:cNvGrpSpPr/>
            <p:nvPr/>
          </p:nvGrpSpPr>
          <p:grpSpPr>
            <a:xfrm>
              <a:off x="2869373" y="2507037"/>
              <a:ext cx="564739" cy="560899"/>
              <a:chOff x="2819406" y="5014105"/>
              <a:chExt cx="635012" cy="630694"/>
            </a:xfrm>
          </p:grpSpPr>
          <p:sp>
            <p:nvSpPr>
              <p:cNvPr id="468" name="Rectangle 467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/>
            <p:cNvGrpSpPr/>
            <p:nvPr/>
          </p:nvGrpSpPr>
          <p:grpSpPr>
            <a:xfrm>
              <a:off x="1736156" y="1965665"/>
              <a:ext cx="564739" cy="560899"/>
              <a:chOff x="2819406" y="5014105"/>
              <a:chExt cx="635012" cy="630694"/>
            </a:xfrm>
          </p:grpSpPr>
          <p:sp>
            <p:nvSpPr>
              <p:cNvPr id="473" name="Rectangle 47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3452918" y="3064546"/>
              <a:ext cx="564739" cy="560899"/>
              <a:chOff x="2819406" y="5014105"/>
              <a:chExt cx="635012" cy="630694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2312173" y="1946138"/>
              <a:ext cx="564739" cy="560899"/>
              <a:chOff x="2819406" y="5014105"/>
              <a:chExt cx="635012" cy="630694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885289" y="1957847"/>
              <a:ext cx="3410968" cy="3309316"/>
              <a:chOff x="901701" y="1601066"/>
              <a:chExt cx="3835410" cy="3721109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6" name="Group 255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57" name="Rectangle 25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25" name="Rectangle 3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13" name="Rectangle 31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99" name="Rectangle 29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6" name="Group 285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87" name="Rectangle 28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3" name="Group 422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37" name="Rectangle 43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Rectangle 43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43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4" name="Group 423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25" name="Rectangle 4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Rectangle 4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Rectangle 4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Rectangle 4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Rectangle 4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Rectangle 4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Rectangle 4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4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Rectangle 4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7" name="Group 396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11" name="Rectangle 41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ectangle 41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ectangle 41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41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ectangle 41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Rectangle 41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Rectangle 41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41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Rectangle 42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Rectangle 42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8" name="Group 397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99" name="Rectangle 39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ectangle 40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Rectangle 40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40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TextBox 6"/>
          <p:cNvSpPr txBox="1"/>
          <p:nvPr/>
        </p:nvSpPr>
        <p:spPr>
          <a:xfrm>
            <a:off x="1446147" y="1996116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1293557" y="2069862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1681058" y="2069862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1293557" y="2263080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1681058" y="2263080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1486121" y="2458627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1679871" y="2458627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68601" y="1143608"/>
            <a:ext cx="493826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All agents is on the grid at a time, all complete one time step (updated in a random order each time step)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Agent can move </a:t>
            </a:r>
            <a:r>
              <a:rPr lang="en-US" dirty="0"/>
              <a:t>to any of eight adjacent cells (orange) that is </a:t>
            </a:r>
            <a:r>
              <a:rPr lang="en-US" dirty="0" smtClean="0"/>
              <a:t>unoccupied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there is a resource in the cell, agent consumes resource and </a:t>
            </a:r>
            <a:r>
              <a:rPr lang="en-US" dirty="0" smtClean="0"/>
              <a:t>cell resource is decreased by 1. When resource cell is empty, it is resource </a:t>
            </a:r>
            <a:r>
              <a:rPr lang="en-US" dirty="0"/>
              <a:t>is depleted </a:t>
            </a:r>
            <a:r>
              <a:rPr lang="en-US" dirty="0" smtClean="0"/>
              <a:t>for 5 time steps.</a:t>
            </a:r>
            <a:endParaRPr lang="en-US" dirty="0"/>
          </a:p>
        </p:txBody>
      </p:sp>
      <p:sp>
        <p:nvSpPr>
          <p:cNvPr id="771" name="TextBox 770"/>
          <p:cNvSpPr txBox="1"/>
          <p:nvPr/>
        </p:nvSpPr>
        <p:spPr>
          <a:xfrm>
            <a:off x="1433447" y="2173916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</a:rPr>
              <a:t>1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803" name="TextBox 802"/>
          <p:cNvSpPr txBox="1"/>
          <p:nvPr/>
        </p:nvSpPr>
        <p:spPr>
          <a:xfrm>
            <a:off x="1241666" y="2377055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grpSp>
        <p:nvGrpSpPr>
          <p:cNvPr id="805" name="Group 804"/>
          <p:cNvGrpSpPr/>
          <p:nvPr/>
        </p:nvGrpSpPr>
        <p:grpSpPr>
          <a:xfrm>
            <a:off x="301919" y="4041846"/>
            <a:ext cx="2380489" cy="2323526"/>
            <a:chOff x="885289" y="1946138"/>
            <a:chExt cx="3410968" cy="3329347"/>
          </a:xfrm>
        </p:grpSpPr>
        <p:grpSp>
          <p:nvGrpSpPr>
            <p:cNvPr id="806" name="Group 805"/>
            <p:cNvGrpSpPr/>
            <p:nvPr/>
          </p:nvGrpSpPr>
          <p:grpSpPr>
            <a:xfrm>
              <a:off x="892815" y="4160262"/>
              <a:ext cx="564739" cy="560899"/>
              <a:chOff x="2819406" y="5014105"/>
              <a:chExt cx="635012" cy="630694"/>
            </a:xfrm>
          </p:grpSpPr>
          <p:sp>
            <p:nvSpPr>
              <p:cNvPr id="999" name="Rectangle 998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Rectangle 999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Rectangle 1000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Rectangle 1001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7" name="Group 806"/>
            <p:cNvGrpSpPr/>
            <p:nvPr/>
          </p:nvGrpSpPr>
          <p:grpSpPr>
            <a:xfrm>
              <a:off x="1732383" y="4714586"/>
              <a:ext cx="564739" cy="560899"/>
              <a:chOff x="2819406" y="5014105"/>
              <a:chExt cx="635012" cy="630694"/>
            </a:xfrm>
          </p:grpSpPr>
          <p:sp>
            <p:nvSpPr>
              <p:cNvPr id="995" name="Rectangle 994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Rectangle 995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Rectangle 996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Rectangle 997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8" name="Group 807"/>
            <p:cNvGrpSpPr/>
            <p:nvPr/>
          </p:nvGrpSpPr>
          <p:grpSpPr>
            <a:xfrm>
              <a:off x="2880676" y="4166719"/>
              <a:ext cx="564739" cy="560899"/>
              <a:chOff x="2819406" y="5014105"/>
              <a:chExt cx="635012" cy="630694"/>
            </a:xfrm>
          </p:grpSpPr>
          <p:sp>
            <p:nvSpPr>
              <p:cNvPr id="991" name="Rectangle 990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Rectangle 991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Rectangle 992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Rectangle 993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9" name="Group 808"/>
            <p:cNvGrpSpPr/>
            <p:nvPr/>
          </p:nvGrpSpPr>
          <p:grpSpPr>
            <a:xfrm>
              <a:off x="1178940" y="3063006"/>
              <a:ext cx="564739" cy="560899"/>
              <a:chOff x="2819406" y="5014105"/>
              <a:chExt cx="635012" cy="630694"/>
            </a:xfrm>
          </p:grpSpPr>
          <p:sp>
            <p:nvSpPr>
              <p:cNvPr id="987" name="Rectangle 986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Rectangle 987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Rectangle 988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Rectangle 989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0" name="Group 809"/>
            <p:cNvGrpSpPr/>
            <p:nvPr/>
          </p:nvGrpSpPr>
          <p:grpSpPr>
            <a:xfrm>
              <a:off x="2869373" y="2507037"/>
              <a:ext cx="564739" cy="560899"/>
              <a:chOff x="2819406" y="5014105"/>
              <a:chExt cx="635012" cy="630694"/>
            </a:xfrm>
          </p:grpSpPr>
          <p:sp>
            <p:nvSpPr>
              <p:cNvPr id="983" name="Rectangle 982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Rectangle 983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Rectangle 984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Rectangle 985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1" name="Group 810"/>
            <p:cNvGrpSpPr/>
            <p:nvPr/>
          </p:nvGrpSpPr>
          <p:grpSpPr>
            <a:xfrm>
              <a:off x="1736156" y="1965665"/>
              <a:ext cx="564739" cy="560899"/>
              <a:chOff x="2819406" y="5014105"/>
              <a:chExt cx="635012" cy="630694"/>
            </a:xfrm>
          </p:grpSpPr>
          <p:sp>
            <p:nvSpPr>
              <p:cNvPr id="979" name="Rectangle 978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Rectangle 979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Rectangle 980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Rectangle 981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2" name="Group 811"/>
            <p:cNvGrpSpPr/>
            <p:nvPr/>
          </p:nvGrpSpPr>
          <p:grpSpPr>
            <a:xfrm>
              <a:off x="3452918" y="3064546"/>
              <a:ext cx="564739" cy="560899"/>
              <a:chOff x="2819406" y="5014105"/>
              <a:chExt cx="635012" cy="630694"/>
            </a:xfrm>
          </p:grpSpPr>
          <p:sp>
            <p:nvSpPr>
              <p:cNvPr id="975" name="Rectangle 974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Rectangle 975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Rectangle 976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Rectangle 977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3" name="Group 812"/>
            <p:cNvGrpSpPr/>
            <p:nvPr/>
          </p:nvGrpSpPr>
          <p:grpSpPr>
            <a:xfrm>
              <a:off x="2312173" y="1946138"/>
              <a:ext cx="564739" cy="560899"/>
              <a:chOff x="2819406" y="5014105"/>
              <a:chExt cx="635012" cy="630694"/>
            </a:xfrm>
          </p:grpSpPr>
          <p:sp>
            <p:nvSpPr>
              <p:cNvPr id="971" name="Rectangle 970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Rectangle 971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Rectangle 972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Rectangle 973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4" name="Group 813"/>
            <p:cNvGrpSpPr/>
            <p:nvPr/>
          </p:nvGrpSpPr>
          <p:grpSpPr>
            <a:xfrm>
              <a:off x="885289" y="1957847"/>
              <a:ext cx="3410968" cy="3309316"/>
              <a:chOff x="901701" y="1601066"/>
              <a:chExt cx="3835410" cy="3721109"/>
            </a:xfrm>
          </p:grpSpPr>
          <p:grpSp>
            <p:nvGrpSpPr>
              <p:cNvPr id="815" name="Group 814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959" name="Rectangle 95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0" name="Rectangle 95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Rectangle 96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Rectangle 96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3" name="Rectangle 96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4" name="Rectangle 96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5" name="Rectangle 96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6" name="Rectangle 96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7" name="Rectangle 96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8" name="Rectangle 96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9" name="Rectangle 96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0" name="Rectangle 96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6" name="Group 815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947" name="Rectangle 94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Rectangle 94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Rectangle 94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Rectangle 94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Rectangle 95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Rectangle 95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Rectangle 95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4" name="Rectangle 95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5" name="Rectangle 95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Rectangle 95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Rectangle 95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Rectangle 95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7" name="Group 816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935" name="Rectangle 93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Rectangle 93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Rectangle 93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Rectangle 93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Rectangle 93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Rectangle 93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Rectangle 94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2" name="Rectangle 94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Rectangle 94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Rectangle 94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Rectangle 94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6" name="Rectangle 94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8" name="Group 817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923" name="Rectangle 92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Rectangle 92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5" name="Rectangle 92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Rectangle 92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Rectangle 92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8" name="Rectangle 92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Rectangle 92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0" name="Rectangle 92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Rectangle 93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Rectangle 93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Rectangle 93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Rectangle 93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9" name="Group 818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911" name="Rectangle 91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Rectangle 91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Rectangle 91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Rectangle 91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Rectangle 91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6" name="Rectangle 91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Rectangle 91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8" name="Rectangle 91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Rectangle 91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Rectangle 91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1" name="Rectangle 92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2" name="Rectangle 92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0" name="Group 819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899" name="Rectangle 89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0" name="Rectangle 89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Rectangle 90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Rectangle 90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3" name="Rectangle 90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4" name="Rectangle 90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Rectangle 90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Rectangle 90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7" name="Rectangle 90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Rectangle 90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9" name="Rectangle 90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Rectangle 90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1" name="Group 820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887" name="Rectangle 88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8" name="Rectangle 88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9" name="Rectangle 88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0" name="Rectangle 88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1" name="Rectangle 89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2" name="Rectangle 89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Rectangle 89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4" name="Rectangle 89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5" name="Rectangle 89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6" name="Rectangle 89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7" name="Rectangle 89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8" name="Rectangle 89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2" name="Group 821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875" name="Rectangle 87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Rectangle 87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Rectangle 87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Rectangle 87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Rectangle 87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0" name="Rectangle 87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Rectangle 88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2" name="Rectangle 88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Rectangle 88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Rectangle 88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5" name="Rectangle 88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6" name="Rectangle 88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3" name="Group 822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863" name="Rectangle 86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4" name="Rectangle 86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Rectangle 86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Rectangle 86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7" name="Rectangle 86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Rectangle 86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Rectangle 86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Rectangle 86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Rectangle 87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2" name="Rectangle 87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Rectangle 87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Rectangle 87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4" name="Group 823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851" name="Rectangle 85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Rectangle 85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3" name="Rectangle 85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Rectangle 85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5" name="Rectangle 85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Rectangle 85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7" name="Rectangle 85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Rectangle 85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9" name="Rectangle 85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Rectangle 85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Rectangle 86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2" name="Rectangle 86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5" name="Group 824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839" name="Rectangle 83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Rectangle 83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1" name="Rectangle 84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Rectangle 84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Rectangle 84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Rectangle 84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5" name="Rectangle 84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Rectangle 84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Rectangle 84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Rectangle 84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9" name="Rectangle 84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Rectangle 84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6" name="Group 825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827" name="Rectangle 82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8" name="Rectangle 82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9" name="Rectangle 82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0" name="Rectangle 82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1" name="Rectangle 83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2" name="Rectangle 83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3" name="Rectangle 83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Rectangle 83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5" name="Rectangle 83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6" name="Rectangle 83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7" name="Rectangle 83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Rectangle 83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03" name="TextBox 1002"/>
          <p:cNvSpPr txBox="1"/>
          <p:nvPr/>
        </p:nvSpPr>
        <p:spPr>
          <a:xfrm>
            <a:off x="1441332" y="4739316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</a:rPr>
              <a:t>2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1004" name="Rectangle 1003"/>
          <p:cNvSpPr>
            <a:spLocks noChangeAspect="1"/>
          </p:cNvSpPr>
          <p:nvPr/>
        </p:nvSpPr>
        <p:spPr>
          <a:xfrm>
            <a:off x="1301442" y="4800362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Rectangle 1004"/>
          <p:cNvSpPr>
            <a:spLocks noChangeAspect="1"/>
          </p:cNvSpPr>
          <p:nvPr/>
        </p:nvSpPr>
        <p:spPr>
          <a:xfrm>
            <a:off x="1688943" y="4813062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>
            <a:spLocks noChangeAspect="1"/>
          </p:cNvSpPr>
          <p:nvPr/>
        </p:nvSpPr>
        <p:spPr>
          <a:xfrm>
            <a:off x="1301442" y="4993580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Rectangle 1006"/>
          <p:cNvSpPr>
            <a:spLocks noChangeAspect="1"/>
          </p:cNvSpPr>
          <p:nvPr/>
        </p:nvSpPr>
        <p:spPr>
          <a:xfrm>
            <a:off x="1498443" y="4637980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Rectangle 1007"/>
          <p:cNvSpPr>
            <a:spLocks noChangeAspect="1"/>
          </p:cNvSpPr>
          <p:nvPr/>
        </p:nvSpPr>
        <p:spPr>
          <a:xfrm>
            <a:off x="1494006" y="5011327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>
            <a:spLocks noChangeAspect="1"/>
          </p:cNvSpPr>
          <p:nvPr/>
        </p:nvSpPr>
        <p:spPr>
          <a:xfrm>
            <a:off x="1687756" y="4630327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TextBox 1009"/>
          <p:cNvSpPr txBox="1"/>
          <p:nvPr/>
        </p:nvSpPr>
        <p:spPr>
          <a:xfrm>
            <a:off x="1644794" y="4930447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011" name="TextBox 1010"/>
          <p:cNvSpPr txBox="1"/>
          <p:nvPr/>
        </p:nvSpPr>
        <p:spPr>
          <a:xfrm>
            <a:off x="1249551" y="5120255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429" name="Rectangle 1428"/>
          <p:cNvSpPr>
            <a:spLocks noChangeAspect="1"/>
          </p:cNvSpPr>
          <p:nvPr/>
        </p:nvSpPr>
        <p:spPr>
          <a:xfrm>
            <a:off x="1295243" y="4637980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0" name="Group 1429"/>
          <p:cNvGrpSpPr/>
          <p:nvPr/>
        </p:nvGrpSpPr>
        <p:grpSpPr>
          <a:xfrm>
            <a:off x="3222919" y="4085492"/>
            <a:ext cx="2380489" cy="2323526"/>
            <a:chOff x="885289" y="1946138"/>
            <a:chExt cx="3410968" cy="3329347"/>
          </a:xfrm>
        </p:grpSpPr>
        <p:grpSp>
          <p:nvGrpSpPr>
            <p:cNvPr id="1431" name="Group 1430"/>
            <p:cNvGrpSpPr/>
            <p:nvPr/>
          </p:nvGrpSpPr>
          <p:grpSpPr>
            <a:xfrm>
              <a:off x="892815" y="4160262"/>
              <a:ext cx="564739" cy="560899"/>
              <a:chOff x="2819406" y="5014105"/>
              <a:chExt cx="635012" cy="630694"/>
            </a:xfrm>
          </p:grpSpPr>
          <p:sp>
            <p:nvSpPr>
              <p:cNvPr id="1624" name="Rectangle 1623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5" name="Rectangle 1624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6" name="Rectangle 1625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7" name="Rectangle 1626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2" name="Group 1431"/>
            <p:cNvGrpSpPr/>
            <p:nvPr/>
          </p:nvGrpSpPr>
          <p:grpSpPr>
            <a:xfrm>
              <a:off x="1732383" y="4714586"/>
              <a:ext cx="564739" cy="560899"/>
              <a:chOff x="2819406" y="5014105"/>
              <a:chExt cx="635012" cy="630694"/>
            </a:xfrm>
          </p:grpSpPr>
          <p:sp>
            <p:nvSpPr>
              <p:cNvPr id="1620" name="Rectangle 1619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1" name="Rectangle 1620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2" name="Rectangle 1621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3" name="Rectangle 1622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3" name="Group 1432"/>
            <p:cNvGrpSpPr/>
            <p:nvPr/>
          </p:nvGrpSpPr>
          <p:grpSpPr>
            <a:xfrm>
              <a:off x="2880676" y="4166719"/>
              <a:ext cx="564739" cy="560899"/>
              <a:chOff x="2819406" y="5014105"/>
              <a:chExt cx="635012" cy="630694"/>
            </a:xfrm>
          </p:grpSpPr>
          <p:sp>
            <p:nvSpPr>
              <p:cNvPr id="1616" name="Rectangle 1615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7" name="Rectangle 1616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8" name="Rectangle 1617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9" name="Rectangle 1618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4" name="Group 1433"/>
            <p:cNvGrpSpPr/>
            <p:nvPr/>
          </p:nvGrpSpPr>
          <p:grpSpPr>
            <a:xfrm>
              <a:off x="1178940" y="3063006"/>
              <a:ext cx="564739" cy="560899"/>
              <a:chOff x="2819406" y="5014105"/>
              <a:chExt cx="635012" cy="630694"/>
            </a:xfrm>
          </p:grpSpPr>
          <p:sp>
            <p:nvSpPr>
              <p:cNvPr id="1612" name="Rectangle 1611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3" name="Rectangle 1612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4" name="Rectangle 1613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5" name="Rectangle 1614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5" name="Group 1434"/>
            <p:cNvGrpSpPr/>
            <p:nvPr/>
          </p:nvGrpSpPr>
          <p:grpSpPr>
            <a:xfrm>
              <a:off x="2869373" y="2507037"/>
              <a:ext cx="564739" cy="560899"/>
              <a:chOff x="2819406" y="5014105"/>
              <a:chExt cx="635012" cy="630694"/>
            </a:xfrm>
          </p:grpSpPr>
          <p:sp>
            <p:nvSpPr>
              <p:cNvPr id="1608" name="Rectangle 1607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9" name="Rectangle 1608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1" name="Rectangle 1610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6" name="Group 1435"/>
            <p:cNvGrpSpPr/>
            <p:nvPr/>
          </p:nvGrpSpPr>
          <p:grpSpPr>
            <a:xfrm>
              <a:off x="1736156" y="1965665"/>
              <a:ext cx="564739" cy="560899"/>
              <a:chOff x="2819406" y="5014105"/>
              <a:chExt cx="635012" cy="630694"/>
            </a:xfrm>
          </p:grpSpPr>
          <p:sp>
            <p:nvSpPr>
              <p:cNvPr id="1604" name="Rectangle 1603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5" name="Rectangle 1604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6" name="Rectangle 1605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7" name="Rectangle 1606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7" name="Group 1436"/>
            <p:cNvGrpSpPr/>
            <p:nvPr/>
          </p:nvGrpSpPr>
          <p:grpSpPr>
            <a:xfrm>
              <a:off x="3452918" y="3064546"/>
              <a:ext cx="564739" cy="560899"/>
              <a:chOff x="2819406" y="5014105"/>
              <a:chExt cx="635012" cy="630694"/>
            </a:xfrm>
          </p:grpSpPr>
          <p:sp>
            <p:nvSpPr>
              <p:cNvPr id="1600" name="Rectangle 1599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1" name="Rectangle 1600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2" name="Rectangle 1601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3" name="Rectangle 1602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8" name="Group 1437"/>
            <p:cNvGrpSpPr/>
            <p:nvPr/>
          </p:nvGrpSpPr>
          <p:grpSpPr>
            <a:xfrm>
              <a:off x="2312173" y="1946138"/>
              <a:ext cx="564739" cy="560899"/>
              <a:chOff x="2819406" y="5014105"/>
              <a:chExt cx="635012" cy="630694"/>
            </a:xfrm>
          </p:grpSpPr>
          <p:sp>
            <p:nvSpPr>
              <p:cNvPr id="1596" name="Rectangle 1595"/>
              <p:cNvSpPr/>
              <p:nvPr/>
            </p:nvSpPr>
            <p:spPr>
              <a:xfrm>
                <a:off x="2819406" y="5014105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7" name="Rectangle 1596"/>
              <p:cNvSpPr/>
              <p:nvPr/>
            </p:nvSpPr>
            <p:spPr>
              <a:xfrm>
                <a:off x="3128447" y="5015836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8" name="Rectangle 1597"/>
              <p:cNvSpPr/>
              <p:nvPr/>
            </p:nvSpPr>
            <p:spPr>
              <a:xfrm>
                <a:off x="2819409" y="5318902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9" name="Rectangle 1598"/>
              <p:cNvSpPr/>
              <p:nvPr/>
            </p:nvSpPr>
            <p:spPr>
              <a:xfrm>
                <a:off x="3128450" y="5320633"/>
                <a:ext cx="325968" cy="324166"/>
              </a:xfrm>
              <a:prstGeom prst="rect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9" name="Group 1438"/>
            <p:cNvGrpSpPr/>
            <p:nvPr/>
          </p:nvGrpSpPr>
          <p:grpSpPr>
            <a:xfrm>
              <a:off x="885289" y="1957847"/>
              <a:ext cx="3410968" cy="3309316"/>
              <a:chOff x="901701" y="1601066"/>
              <a:chExt cx="3835410" cy="3721109"/>
            </a:xfrm>
          </p:grpSpPr>
          <p:grpSp>
            <p:nvGrpSpPr>
              <p:cNvPr id="1440" name="Group 1439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84" name="Rectangle 1583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5" name="Rectangle 1584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6" name="Rectangle 1585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7" name="Rectangle 1586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8" name="Rectangle 1587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9" name="Rectangle 1588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0" name="Rectangle 1589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1" name="Rectangle 1590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2" name="Rectangle 1591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3" name="Rectangle 1592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4" name="Rectangle 1593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5" name="Rectangle 1594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1" name="Group 1440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72" name="Rectangle 1571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3" name="Rectangle 1572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4" name="Rectangle 1573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5" name="Rectangle 1574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6" name="Rectangle 1575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7" name="Rectangle 1576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8" name="Rectangle 1577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9" name="Rectangle 1578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0" name="Rectangle 1579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1" name="Rectangle 1580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2" name="Rectangle 1581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3" name="Rectangle 1582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2" name="Group 1441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60" name="Rectangle 1559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1" name="Rectangle 1560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2" name="Rectangle 1561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3" name="Rectangle 1562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4" name="Rectangle 1563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5" name="Rectangle 1564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6" name="Rectangle 1565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7" name="Rectangle 1566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8" name="Rectangle 1567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9" name="Rectangle 1568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0" name="Rectangle 1569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1" name="Rectangle 1570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3" name="Group 1442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48" name="Rectangle 1547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9" name="Rectangle 1548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0" name="Rectangle 1549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1" name="Rectangle 1550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2" name="Rectangle 1551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3" name="Rectangle 1552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4" name="Rectangle 1553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5" name="Rectangle 1554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6" name="Rectangle 1555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7" name="Rectangle 1556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8" name="Rectangle 1557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9" name="Rectangle 1558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4" name="Group 1443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36" name="Rectangle 1535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7" name="Rectangle 1536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8" name="Rectangle 1537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9" name="Rectangle 1538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0" name="Rectangle 1539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1" name="Rectangle 1540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2" name="Rectangle 1541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3" name="Rectangle 1542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4" name="Rectangle 1543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5" name="Rectangle 1544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6" name="Rectangle 1545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7" name="Rectangle 1546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5" name="Group 1444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24" name="Rectangle 1523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Rectangle 1524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6" name="Rectangle 1525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7" name="Rectangle 1526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8" name="Rectangle 1527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9" name="Rectangle 1528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0" name="Rectangle 1529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1" name="Rectangle 1530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2" name="Rectangle 1531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3" name="Rectangle 1532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4" name="Rectangle 1533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5" name="Rectangle 1534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6" name="Group 1445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12" name="Rectangle 1511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3" name="Rectangle 1512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4" name="Rectangle 1513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5" name="Rectangle 1514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6" name="Rectangle 1515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7" name="Rectangle 1516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8" name="Rectangle 1517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9" name="Rectangle 1518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0" name="Rectangle 1519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1" name="Rectangle 1520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2" name="Rectangle 1521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Rectangle 1522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7" name="Group 1446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00" name="Rectangle 1499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1" name="Rectangle 1500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2" name="Rectangle 1501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3" name="Rectangle 1502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4" name="Rectangle 1503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5" name="Rectangle 1504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6" name="Rectangle 1505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7" name="Rectangle 1506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8" name="Rectangle 1507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9" name="Rectangle 1508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0" name="Rectangle 1509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1" name="Rectangle 1510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8" name="Group 1447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488" name="Rectangle 1487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9" name="Rectangle 1488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0" name="Rectangle 1489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1" name="Rectangle 1490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2" name="Rectangle 1491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3" name="Rectangle 1492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4" name="Rectangle 1493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5" name="Rectangle 1494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6" name="Rectangle 1495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7" name="Rectangle 1496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8" name="Rectangle 1497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9" name="Rectangle 1498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9" name="Group 1448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476" name="Rectangle 1475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7" name="Rectangle 1476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8" name="Rectangle 1477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9" name="Rectangle 1478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0" name="Rectangle 1479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1" name="Rectangle 1480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2" name="Rectangle 1481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3" name="Rectangle 1482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4" name="Rectangle 1483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5" name="Rectangle 1484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6" name="Rectangle 1485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7" name="Rectangle 1486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0" name="Group 1449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464" name="Rectangle 1463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5" name="Rectangle 1464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6" name="Rectangle 1465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7" name="Rectangle 1466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8" name="Rectangle 1467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9" name="Rectangle 1468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0" name="Rectangle 1469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1" name="Rectangle 1470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2" name="Rectangle 1471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3" name="Rectangle 1472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4" name="Rectangle 1473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5" name="Rectangle 1474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1" name="Group 1450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452" name="Rectangle 1451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3" name="Rectangle 1452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4" name="Rectangle 1453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5" name="Rectangle 1454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6" name="Rectangle 1455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7" name="Rectangle 1456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8" name="Rectangle 1457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9" name="Rectangle 1458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0" name="Rectangle 1459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1" name="Rectangle 1460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2" name="Rectangle 1461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3" name="Rectangle 1462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28" name="TextBox 1627"/>
          <p:cNvSpPr txBox="1"/>
          <p:nvPr/>
        </p:nvSpPr>
        <p:spPr>
          <a:xfrm>
            <a:off x="4577387" y="4579193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629" name="Rectangle 1628"/>
          <p:cNvSpPr>
            <a:spLocks noChangeAspect="1"/>
          </p:cNvSpPr>
          <p:nvPr/>
        </p:nvSpPr>
        <p:spPr>
          <a:xfrm>
            <a:off x="4031942" y="5237708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Rectangle 1629"/>
          <p:cNvSpPr>
            <a:spLocks noChangeAspect="1"/>
          </p:cNvSpPr>
          <p:nvPr/>
        </p:nvSpPr>
        <p:spPr>
          <a:xfrm>
            <a:off x="4419443" y="5237708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Rectangle 1630"/>
          <p:cNvSpPr>
            <a:spLocks noChangeAspect="1"/>
          </p:cNvSpPr>
          <p:nvPr/>
        </p:nvSpPr>
        <p:spPr>
          <a:xfrm>
            <a:off x="4222442" y="5049926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Rectangle 1631"/>
          <p:cNvSpPr>
            <a:spLocks noChangeAspect="1"/>
          </p:cNvSpPr>
          <p:nvPr/>
        </p:nvSpPr>
        <p:spPr>
          <a:xfrm>
            <a:off x="4422978" y="5444847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Rectangle 1632"/>
          <p:cNvSpPr>
            <a:spLocks noChangeAspect="1"/>
          </p:cNvSpPr>
          <p:nvPr/>
        </p:nvSpPr>
        <p:spPr>
          <a:xfrm>
            <a:off x="4224506" y="5435973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Rectangle 1633"/>
          <p:cNvSpPr>
            <a:spLocks noChangeAspect="1"/>
          </p:cNvSpPr>
          <p:nvPr/>
        </p:nvSpPr>
        <p:spPr>
          <a:xfrm>
            <a:off x="4418256" y="5067673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TextBox 1634"/>
          <p:cNvSpPr txBox="1"/>
          <p:nvPr/>
        </p:nvSpPr>
        <p:spPr>
          <a:xfrm>
            <a:off x="4565794" y="4974093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636" name="TextBox 1635"/>
          <p:cNvSpPr txBox="1"/>
          <p:nvPr/>
        </p:nvSpPr>
        <p:spPr>
          <a:xfrm>
            <a:off x="4167436" y="5165763"/>
            <a:ext cx="239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/>
                </a:solidFill>
              </a:rPr>
              <a:t>3</a:t>
            </a: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1637" name="Rectangle 1636"/>
          <p:cNvSpPr>
            <a:spLocks noChangeAspect="1"/>
          </p:cNvSpPr>
          <p:nvPr/>
        </p:nvSpPr>
        <p:spPr>
          <a:xfrm>
            <a:off x="4038443" y="5062626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Rectangle 1637"/>
          <p:cNvSpPr>
            <a:spLocks noChangeAspect="1"/>
          </p:cNvSpPr>
          <p:nvPr/>
        </p:nvSpPr>
        <p:spPr>
          <a:xfrm>
            <a:off x="4026222" y="5444847"/>
            <a:ext cx="192509" cy="191446"/>
          </a:xfrm>
          <a:prstGeom prst="rect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8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‘Evolve’ an Agent Based Model with ANN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4128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Fix landscape variability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6396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Evolve agents for landscape (stage 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31362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herd from best agent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(stage 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8474" y="4148667"/>
            <a:ext cx="4251325" cy="2235200"/>
          </a:xfrm>
          <a:prstGeom prst="roundRect">
            <a:avLst/>
          </a:prstGeom>
          <a:solidFill>
            <a:srgbClr val="FFA46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Determine spatial statistics 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Realized Movement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Population Dispersion Index</a:t>
            </a:r>
          </a:p>
          <a:p>
            <a:pPr marL="342900" indent="-342900" algn="ctr"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Movement Correlation </a:t>
            </a:r>
            <a:r>
              <a:rPr lang="en-US" dirty="0" smtClean="0">
                <a:solidFill>
                  <a:schemeClr val="tx2"/>
                </a:solidFill>
              </a:rPr>
              <a:t>Index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2184397" y="3014134"/>
            <a:ext cx="76199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4656665" y="3014134"/>
            <a:ext cx="77469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2"/>
            <a:endCxn id="13" idx="3"/>
          </p:cNvCxnSpPr>
          <p:nvPr/>
        </p:nvCxnSpPr>
        <p:spPr>
          <a:xfrm rot="5400000">
            <a:off x="4722282" y="3702051"/>
            <a:ext cx="1591733" cy="1536698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749799" y="5816600"/>
            <a:ext cx="2540001" cy="0"/>
          </a:xfrm>
          <a:prstGeom prst="straightConnector1">
            <a:avLst/>
          </a:prstGeom>
          <a:ln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37204" y="5486400"/>
            <a:ext cx="246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Gazelle Relocation Data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Metrics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Realized Mobility Index: describes how much of the annual population range an individual was using </a:t>
            </a:r>
          </a:p>
          <a:p>
            <a:r>
              <a:rPr lang="en-US" dirty="0" smtClean="0"/>
              <a:t>Population Dispersal Index: how clustered the individuals are at different spatial scales</a:t>
            </a:r>
          </a:p>
          <a:p>
            <a:r>
              <a:rPr lang="en-US" dirty="0" smtClean="0"/>
              <a:t>Movement </a:t>
            </a:r>
            <a:r>
              <a:rPr lang="en-US" dirty="0"/>
              <a:t>Correlation Index: </a:t>
            </a:r>
            <a:r>
              <a:rPr lang="en-US" dirty="0" smtClean="0"/>
              <a:t>describes </a:t>
            </a:r>
            <a:r>
              <a:rPr lang="en-US" dirty="0"/>
              <a:t>how much individual movements were correlated with other individuals movements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201" y="6204351"/>
            <a:ext cx="755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Mueller, Thomas, et al. "How landscape dynamics link individual‐to population‐level movement patterns: a multispecies comparison of ungulate relocation data." Global Ecology and Biogeography 20.5 (2011): 683-694.</a:t>
            </a:r>
          </a:p>
        </p:txBody>
      </p:sp>
    </p:spTree>
    <p:extLst>
      <p:ext uri="{BB962C8B-B14F-4D97-AF65-F5344CB8AC3E}">
        <p14:creationId xmlns:p14="http://schemas.microsoft.com/office/powerpoint/2010/main" val="181640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Realized Mobility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74742"/>
            <a:ext cx="3436620" cy="4834640"/>
          </a:xfrm>
        </p:spPr>
        <p:txBody>
          <a:bodyPr/>
          <a:lstStyle/>
          <a:p>
            <a:r>
              <a:rPr lang="en-US" sz="2000" dirty="0" smtClean="0"/>
              <a:t>Find minimum convex polygon for each individual and entire population</a:t>
            </a:r>
          </a:p>
          <a:p>
            <a:r>
              <a:rPr lang="en-US" sz="2000" dirty="0" smtClean="0"/>
              <a:t>Will use minimum planar convex hull algorithm by Kirkpatrick and Seidel (1986)</a:t>
            </a: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23937" y="1696343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68387" y="2773998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3359" y="3202709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91288" y="3557425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81529" y="2930796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7079" y="4966700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34489" y="4632631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89988" y="3518225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7293" y="2020530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80998" y="2852397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12487" y="5896214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95290" y="5896214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5832" y="4888301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95290" y="2020789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59397" y="2471108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29124" y="3232720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4356563" y="1852546"/>
            <a:ext cx="3102858" cy="4192654"/>
            <a:chOff x="4358392" y="1835613"/>
            <a:chExt cx="3102858" cy="4192654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4358392" y="1835613"/>
              <a:ext cx="1032896" cy="3241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358392" y="2159801"/>
              <a:ext cx="581908" cy="119934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5589173" y="2159801"/>
              <a:ext cx="1070895" cy="842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5391288" y="1835613"/>
              <a:ext cx="304802" cy="7813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4622800" y="3695700"/>
              <a:ext cx="936597" cy="13525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4940300" y="3359150"/>
              <a:ext cx="619097" cy="3365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622800" y="5048250"/>
              <a:ext cx="520700" cy="98001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6534489" y="2159802"/>
              <a:ext cx="125579" cy="89273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6534489" y="2930796"/>
              <a:ext cx="387011" cy="12174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5589174" y="2617003"/>
              <a:ext cx="106916" cy="38559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6813028" y="2930796"/>
              <a:ext cx="108472" cy="76490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813028" y="3359150"/>
              <a:ext cx="648222" cy="3365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660068" y="3359150"/>
              <a:ext cx="801182" cy="14160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5939585" y="4775200"/>
              <a:ext cx="734174" cy="33077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5143500" y="6028267"/>
              <a:ext cx="151656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939585" y="5105970"/>
              <a:ext cx="720483" cy="92229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4356563" y="1793820"/>
            <a:ext cx="3111831" cy="4251380"/>
            <a:chOff x="4356563" y="1793820"/>
            <a:chExt cx="3111831" cy="4251380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4356563" y="1793820"/>
              <a:ext cx="973394" cy="37153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5329957" y="1793821"/>
              <a:ext cx="1330111" cy="37152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4356564" y="2165350"/>
              <a:ext cx="285286" cy="284110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641850" y="5006458"/>
              <a:ext cx="488951" cy="10387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660068" y="2165350"/>
              <a:ext cx="808326" cy="1219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5130801" y="6045200"/>
              <a:ext cx="146793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598738" y="3384550"/>
              <a:ext cx="869656" cy="266065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384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345686" y="1801746"/>
            <a:ext cx="3086100" cy="4229100"/>
          </a:xfrm>
          <a:custGeom>
            <a:avLst/>
            <a:gdLst>
              <a:gd name="connsiteX0" fmla="*/ 0 w 3086100"/>
              <a:gd name="connsiteY0" fmla="*/ 355600 h 4229100"/>
              <a:gd name="connsiteX1" fmla="*/ 990600 w 3086100"/>
              <a:gd name="connsiteY1" fmla="*/ 0 h 4229100"/>
              <a:gd name="connsiteX2" fmla="*/ 2286000 w 3086100"/>
              <a:gd name="connsiteY2" fmla="*/ 330200 h 4229100"/>
              <a:gd name="connsiteX3" fmla="*/ 3086100 w 3086100"/>
              <a:gd name="connsiteY3" fmla="*/ 1574800 h 4229100"/>
              <a:gd name="connsiteX4" fmla="*/ 2273300 w 3086100"/>
              <a:gd name="connsiteY4" fmla="*/ 4229100 h 4229100"/>
              <a:gd name="connsiteX5" fmla="*/ 800100 w 3086100"/>
              <a:gd name="connsiteY5" fmla="*/ 4229100 h 4229100"/>
              <a:gd name="connsiteX6" fmla="*/ 266700 w 3086100"/>
              <a:gd name="connsiteY6" fmla="*/ 3200400 h 4229100"/>
              <a:gd name="connsiteX7" fmla="*/ 0 w 3086100"/>
              <a:gd name="connsiteY7" fmla="*/ 3556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100" h="4229100">
                <a:moveTo>
                  <a:pt x="0" y="355600"/>
                </a:moveTo>
                <a:lnTo>
                  <a:pt x="990600" y="0"/>
                </a:lnTo>
                <a:lnTo>
                  <a:pt x="2286000" y="330200"/>
                </a:lnTo>
                <a:lnTo>
                  <a:pt x="3086100" y="1574800"/>
                </a:lnTo>
                <a:lnTo>
                  <a:pt x="2273300" y="4229100"/>
                </a:lnTo>
                <a:lnTo>
                  <a:pt x="800100" y="4229100"/>
                </a:lnTo>
                <a:lnTo>
                  <a:pt x="266700" y="3200400"/>
                </a:lnTo>
                <a:lnTo>
                  <a:pt x="0" y="355600"/>
                </a:lnTo>
                <a:close/>
              </a:path>
            </a:pathLst>
          </a:custGeom>
          <a:solidFill>
            <a:schemeClr val="bg1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40300" y="3327400"/>
            <a:ext cx="1739900" cy="2717800"/>
          </a:xfrm>
          <a:custGeom>
            <a:avLst/>
            <a:gdLst>
              <a:gd name="connsiteX0" fmla="*/ 0 w 1739900"/>
              <a:gd name="connsiteY0" fmla="*/ 0 h 2717800"/>
              <a:gd name="connsiteX1" fmla="*/ 1739900 w 1739900"/>
              <a:gd name="connsiteY1" fmla="*/ 1447800 h 2717800"/>
              <a:gd name="connsiteX2" fmla="*/ 1701800 w 1739900"/>
              <a:gd name="connsiteY2" fmla="*/ 2705100 h 2717800"/>
              <a:gd name="connsiteX3" fmla="*/ 203200 w 1739900"/>
              <a:gd name="connsiteY3" fmla="*/ 2717800 h 2717800"/>
              <a:gd name="connsiteX4" fmla="*/ 0 w 17399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00" h="2717800">
                <a:moveTo>
                  <a:pt x="0" y="0"/>
                </a:moveTo>
                <a:lnTo>
                  <a:pt x="1739900" y="1447800"/>
                </a:lnTo>
                <a:lnTo>
                  <a:pt x="1701800" y="2705100"/>
                </a:lnTo>
                <a:lnTo>
                  <a:pt x="203200" y="271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35500" y="1828800"/>
            <a:ext cx="977900" cy="3213100"/>
          </a:xfrm>
          <a:custGeom>
            <a:avLst/>
            <a:gdLst>
              <a:gd name="connsiteX0" fmla="*/ 711200 w 977900"/>
              <a:gd name="connsiteY0" fmla="*/ 0 h 3213100"/>
              <a:gd name="connsiteX1" fmla="*/ 977900 w 977900"/>
              <a:gd name="connsiteY1" fmla="*/ 1181100 h 3213100"/>
              <a:gd name="connsiteX2" fmla="*/ 889000 w 977900"/>
              <a:gd name="connsiteY2" fmla="*/ 1879600 h 3213100"/>
              <a:gd name="connsiteX3" fmla="*/ 0 w 977900"/>
              <a:gd name="connsiteY3" fmla="*/ 3213100 h 3213100"/>
              <a:gd name="connsiteX4" fmla="*/ 711200 w 977900"/>
              <a:gd name="connsiteY4" fmla="*/ 0 h 32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900" h="3213100">
                <a:moveTo>
                  <a:pt x="711200" y="0"/>
                </a:moveTo>
                <a:lnTo>
                  <a:pt x="977900" y="1181100"/>
                </a:lnTo>
                <a:lnTo>
                  <a:pt x="889000" y="1879600"/>
                </a:lnTo>
                <a:lnTo>
                  <a:pt x="0" y="3213100"/>
                </a:lnTo>
                <a:lnTo>
                  <a:pt x="711200" y="0"/>
                </a:lnTo>
                <a:close/>
              </a:path>
            </a:pathLst>
          </a:custGeom>
          <a:solidFill>
            <a:schemeClr val="accent6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Realized Mobility Index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23937" y="1696343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68387" y="2773998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3359" y="3202709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91288" y="3557425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81529" y="2930796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7079" y="4966700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34489" y="4632631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89988" y="3518225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7293" y="2020530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80998" y="2852397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12487" y="5896214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95290" y="5896214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5832" y="4888301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95290" y="2020789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59397" y="2471108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29124" y="3232720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19442"/>
              </p:ext>
            </p:extLst>
          </p:nvPr>
        </p:nvGraphicFramePr>
        <p:xfrm>
          <a:off x="498475" y="3557425"/>
          <a:ext cx="30289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3" imgW="1473200" imgH="431800" progId="Equation.3">
                  <p:embed/>
                </p:oleObj>
              </mc:Choice>
              <mc:Fallback>
                <p:oleObj name="Equation" r:id="rId3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3557425"/>
                        <a:ext cx="3028950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98475" y="1774742"/>
            <a:ext cx="3436620" cy="4834640"/>
          </a:xfrm>
        </p:spPr>
        <p:txBody>
          <a:bodyPr/>
          <a:lstStyle/>
          <a:p>
            <a:r>
              <a:rPr lang="en-US" sz="2000" dirty="0" smtClean="0"/>
              <a:t>RMI is ratio of area of polygon for individual to the area of the polygon for the population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Correlation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movements are described by discrete time based Gaussian position jump process, N individuals, M steps</a:t>
            </a:r>
          </a:p>
          <a:p>
            <a:r>
              <a:rPr lang="en-US" dirty="0" smtClean="0"/>
              <a:t>Impose global mean (</a:t>
            </a:r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b="1" baseline="-25000" dirty="0" err="1" smtClean="0">
                <a:latin typeface="Lucida Grande"/>
                <a:ea typeface="Lucida Grande"/>
                <a:cs typeface="Lucida Grande"/>
              </a:rPr>
              <a:t>x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, </a:t>
            </a:r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b="1" baseline="-25000" dirty="0" err="1" smtClean="0">
                <a:latin typeface="Lucida Grande"/>
                <a:ea typeface="Lucida Grande"/>
                <a:cs typeface="Lucida Grande"/>
              </a:rPr>
              <a:t>y</a:t>
            </a:r>
            <a:r>
              <a:rPr lang="en-US" dirty="0" smtClean="0"/>
              <a:t>), global variance (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b="1" baseline="30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/>
              <a:t>), and global correlation (</a:t>
            </a:r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ρ</a:t>
            </a:r>
            <a:r>
              <a:rPr lang="en-US" dirty="0" smtClean="0"/>
              <a:t>) on all individuals </a:t>
            </a:r>
          </a:p>
          <a:p>
            <a:r>
              <a:rPr lang="en-US" dirty="0" smtClean="0"/>
              <a:t>Use maximum likelihood to estimate parameters</a:t>
            </a:r>
          </a:p>
          <a:p>
            <a:r>
              <a:rPr lang="en-US" dirty="0" smtClean="0"/>
              <a:t>Interested in position correlation (</a:t>
            </a:r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ρ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8" y="6209272"/>
            <a:ext cx="755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Calabrese, Justin, Chris H. Fleming, Bill F. Fagan, Marin </a:t>
            </a:r>
            <a:r>
              <a:rPr lang="en-US" sz="1000" dirty="0" err="1" smtClean="0"/>
              <a:t>Rimmler</a:t>
            </a:r>
            <a:r>
              <a:rPr lang="en-US" sz="1000" dirty="0" smtClean="0"/>
              <a:t>, Petra </a:t>
            </a:r>
            <a:r>
              <a:rPr lang="en-US" sz="1000" dirty="0" err="1" smtClean="0"/>
              <a:t>Kaczensky</a:t>
            </a:r>
            <a:r>
              <a:rPr lang="en-US" sz="1000" dirty="0" smtClean="0"/>
              <a:t>, Peter </a:t>
            </a:r>
            <a:r>
              <a:rPr lang="en-US" sz="1000" dirty="0" err="1" smtClean="0"/>
              <a:t>Leimgruber</a:t>
            </a:r>
            <a:r>
              <a:rPr lang="en-US" sz="1000" dirty="0" smtClean="0"/>
              <a:t>, and Thomas Mueller. From the fish tank to the Gobi desert: A general, scalable approach to quantifying animal movement coordination. (2013)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9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139405" cy="498536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many different mechanisms that animals may use to direct movement</a:t>
            </a:r>
          </a:p>
          <a:p>
            <a:pPr lvl="1"/>
            <a:r>
              <a:rPr lang="en-US" b="1" dirty="0" smtClean="0"/>
              <a:t>Non-oriented – </a:t>
            </a:r>
            <a:r>
              <a:rPr lang="en-US" dirty="0" smtClean="0"/>
              <a:t>random movement</a:t>
            </a:r>
          </a:p>
          <a:p>
            <a:pPr lvl="1"/>
            <a:r>
              <a:rPr lang="en-US" b="1" dirty="0" smtClean="0"/>
              <a:t>Oriented</a:t>
            </a:r>
            <a:r>
              <a:rPr lang="en-US" dirty="0" smtClean="0"/>
              <a:t> – movement directed by a stimulus (visual observation of food)</a:t>
            </a:r>
          </a:p>
          <a:p>
            <a:pPr lvl="1"/>
            <a:r>
              <a:rPr lang="en-US" b="1" dirty="0" smtClean="0"/>
              <a:t>Spatial memory </a:t>
            </a:r>
            <a:r>
              <a:rPr lang="en-US" dirty="0" smtClean="0"/>
              <a:t>– uses previous information, passed through individuals or generations</a:t>
            </a:r>
            <a:endParaRPr lang="en-US" dirty="0"/>
          </a:p>
          <a:p>
            <a:r>
              <a:rPr lang="en-US" dirty="0" smtClean="0"/>
              <a:t>Animals may use more than one or all three movement mechanisms</a:t>
            </a:r>
          </a:p>
          <a:p>
            <a:r>
              <a:rPr lang="en-US" dirty="0" smtClean="0"/>
              <a:t>No </a:t>
            </a:r>
            <a:r>
              <a:rPr lang="en-US" dirty="0"/>
              <a:t>current movement theory to unify all three mechanisms</a:t>
            </a:r>
          </a:p>
        </p:txBody>
      </p:sp>
    </p:spTree>
    <p:extLst>
      <p:ext uri="{BB962C8B-B14F-4D97-AF65-F5344CB8AC3E}">
        <p14:creationId xmlns:p14="http://schemas.microsoft.com/office/powerpoint/2010/main" val="48298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Correlation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maximize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Closed form solution exists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8" y="6209272"/>
            <a:ext cx="755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Calabrese, Justin, Chris H. Fleming, Bill F. Fagan, Marin </a:t>
            </a:r>
            <a:r>
              <a:rPr lang="en-US" sz="1000" dirty="0" err="1" smtClean="0"/>
              <a:t>Rimmler</a:t>
            </a:r>
            <a:r>
              <a:rPr lang="en-US" sz="1000" dirty="0" smtClean="0"/>
              <a:t>, Petra </a:t>
            </a:r>
            <a:r>
              <a:rPr lang="en-US" sz="1000" dirty="0" err="1" smtClean="0"/>
              <a:t>Kaczensky</a:t>
            </a:r>
            <a:r>
              <a:rPr lang="en-US" sz="1000" dirty="0" smtClean="0"/>
              <a:t>, Peter </a:t>
            </a:r>
            <a:r>
              <a:rPr lang="en-US" sz="1000" dirty="0" err="1" smtClean="0"/>
              <a:t>Leimgruber</a:t>
            </a:r>
            <a:r>
              <a:rPr lang="en-US" sz="1000" dirty="0" smtClean="0"/>
              <a:t>, and Thomas Mueller. From the fish tank to the Gobi desert: A general, scalable approach to quantifying animal movement coordination. (2013)</a:t>
            </a:r>
            <a:endParaRPr lang="en-US" sz="1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078612"/>
              </p:ext>
            </p:extLst>
          </p:nvPr>
        </p:nvGraphicFramePr>
        <p:xfrm>
          <a:off x="17993" y="2286000"/>
          <a:ext cx="77501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3" imgW="5105400" imgH="457200" progId="Equation.3">
                  <p:embed/>
                </p:oleObj>
              </mc:Choice>
              <mc:Fallback>
                <p:oleObj name="Equation" r:id="rId3" imgW="510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3" y="2286000"/>
                        <a:ext cx="7750175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04478"/>
              </p:ext>
            </p:extLst>
          </p:nvPr>
        </p:nvGraphicFramePr>
        <p:xfrm>
          <a:off x="211668" y="3153832"/>
          <a:ext cx="2990796" cy="197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5" imgW="1498600" imgH="990600" progId="Equation.3">
                  <p:embed/>
                </p:oleObj>
              </mc:Choice>
              <mc:Fallback>
                <p:oleObj name="Equation" r:id="rId5" imgW="14986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668" y="3153832"/>
                        <a:ext cx="2990796" cy="197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85933"/>
              </p:ext>
            </p:extLst>
          </p:nvPr>
        </p:nvGraphicFramePr>
        <p:xfrm>
          <a:off x="5729288" y="3568700"/>
          <a:ext cx="1592262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7" imgW="812800" imgH="736600" progId="Equation.3">
                  <p:embed/>
                </p:oleObj>
              </mc:Choice>
              <mc:Fallback>
                <p:oleObj name="Equation" r:id="rId7" imgW="8128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9288" y="3568700"/>
                        <a:ext cx="1592262" cy="144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133" y="5206999"/>
            <a:ext cx="7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x 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4291" y="5206999"/>
            <a:ext cx="71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x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77571" y="5206999"/>
            <a:ext cx="71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x 1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50068"/>
              </p:ext>
            </p:extLst>
          </p:nvPr>
        </p:nvGraphicFramePr>
        <p:xfrm>
          <a:off x="3938588" y="3568700"/>
          <a:ext cx="1617662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9" imgW="825500" imgH="736600" progId="Equation.3">
                  <p:embed/>
                </p:oleObj>
              </mc:Choice>
              <mc:Fallback>
                <p:oleObj name="Equation" r:id="rId9" imgW="8255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38588" y="3568700"/>
                        <a:ext cx="1617662" cy="144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96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Correlation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Closed form solution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8" y="6209272"/>
            <a:ext cx="755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Calabrese, Justin, Chris H. Fleming, Bill F. Fagan, Marin </a:t>
            </a:r>
            <a:r>
              <a:rPr lang="en-US" sz="1000" dirty="0" err="1" smtClean="0"/>
              <a:t>Rimmler</a:t>
            </a:r>
            <a:r>
              <a:rPr lang="en-US" sz="1000" dirty="0" smtClean="0"/>
              <a:t>, Petra </a:t>
            </a:r>
            <a:r>
              <a:rPr lang="en-US" sz="1000" dirty="0" err="1" smtClean="0"/>
              <a:t>Kaczensky</a:t>
            </a:r>
            <a:r>
              <a:rPr lang="en-US" sz="1000" dirty="0" smtClean="0"/>
              <a:t>, Peter </a:t>
            </a:r>
            <a:r>
              <a:rPr lang="en-US" sz="1000" dirty="0" err="1" smtClean="0"/>
              <a:t>Leimgruber</a:t>
            </a:r>
            <a:r>
              <a:rPr lang="en-US" sz="1000" dirty="0" smtClean="0"/>
              <a:t>, and Thomas Mueller. From the fish tank to the Gobi desert: A general, scalable approach to quantifying animal movement coordination. (2013)</a:t>
            </a:r>
            <a:endParaRPr lang="en-US" sz="10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2457449"/>
            <a:ext cx="1532467" cy="67521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8"/>
          <a:stretch/>
        </p:blipFill>
        <p:spPr>
          <a:xfrm>
            <a:off x="498474" y="3064933"/>
            <a:ext cx="6941124" cy="16764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2" y="4741333"/>
            <a:ext cx="2209801" cy="861121"/>
          </a:xfrm>
          <a:prstGeom prst="rect">
            <a:avLst/>
          </a:prstGeom>
        </p:spPr>
      </p:pic>
      <p:pic>
        <p:nvPicPr>
          <p:cNvPr id="14" name="Picture 13" descr="Screen Shot 2013-09-28 at 9.28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73" y="2332566"/>
            <a:ext cx="2076049" cy="7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9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Dispersal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individual, compute the bivariate k function at distance s (expected value of points in Pattern 2 distance s from Pattern 1)</a:t>
            </a:r>
          </a:p>
          <a:p>
            <a:pPr lvl="1"/>
            <a:r>
              <a:rPr lang="en-US" dirty="0" smtClean="0"/>
              <a:t>Pattern 1 is the points for individual, # points m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Pattern 2 is the points for entire population minus the individual, </a:t>
            </a:r>
            <a:r>
              <a:rPr lang="en-US" dirty="0" smtClean="0">
                <a:solidFill>
                  <a:srgbClr val="3E3D2D"/>
                </a:solidFill>
              </a:rPr>
              <a:t>#</a:t>
            </a:r>
            <a:r>
              <a:rPr lang="en-US" dirty="0" smtClean="0"/>
              <a:t> points m</a:t>
            </a:r>
            <a:r>
              <a:rPr lang="en-US" baseline="-25000" dirty="0" smtClean="0"/>
              <a:t>2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11" name="Picture 10" descr="Screen Shot 2013-09-28 at 8.40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7" y="4205816"/>
            <a:ext cx="4114800" cy="647700"/>
          </a:xfrm>
          <a:prstGeom prst="rect">
            <a:avLst/>
          </a:prstGeom>
        </p:spPr>
      </p:pic>
      <p:pic>
        <p:nvPicPr>
          <p:cNvPr id="13" name="Picture 12" descr="Screen Shot 2013-09-28 at 8.4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7" y="5256968"/>
            <a:ext cx="3225800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5497" y="5063572"/>
            <a:ext cx="371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function cycles through every point in pattern 1 and counts points in pattern 2 that are within distance s or less.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7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4356563" y="1793820"/>
            <a:ext cx="3111831" cy="4251380"/>
            <a:chOff x="4356563" y="1793820"/>
            <a:chExt cx="3111831" cy="4251380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4356563" y="1793820"/>
              <a:ext cx="973394" cy="3715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5329957" y="1793821"/>
              <a:ext cx="1330111" cy="3715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4356564" y="2165350"/>
              <a:ext cx="285286" cy="28411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641850" y="5006458"/>
              <a:ext cx="488951" cy="10387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660068" y="2165350"/>
              <a:ext cx="808326" cy="12192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5130801" y="6045200"/>
              <a:ext cx="14679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598738" y="3384550"/>
              <a:ext cx="869656" cy="266065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Dispersal Index</a:t>
            </a:r>
          </a:p>
        </p:txBody>
      </p:sp>
      <p:sp>
        <p:nvSpPr>
          <p:cNvPr id="13" name="Oval 12"/>
          <p:cNvSpPr/>
          <p:nvPr/>
        </p:nvSpPr>
        <p:spPr>
          <a:xfrm>
            <a:off x="5223937" y="1696343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68387" y="2773998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3359" y="3202709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91288" y="3557425"/>
            <a:ext cx="278539" cy="278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81529" y="2930796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7079" y="4966700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34489" y="4632631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89988" y="3518225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7293" y="2020530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80998" y="2852397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12487" y="5896214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95290" y="5896214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5832" y="4888301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95290" y="2020789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59397" y="2471108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29124" y="3232720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Screen Shot 2013-09-28 at 8.4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" y="1818016"/>
            <a:ext cx="3225800" cy="72390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713646" y="2102237"/>
            <a:ext cx="2530760" cy="2530760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Screen Shot 2013-09-28 at 8.4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7" y="2867650"/>
            <a:ext cx="3429000" cy="95250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5391288" y="3557425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88893" y="2850717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37" idx="3"/>
          </p:cNvCxnSpPr>
          <p:nvPr/>
        </p:nvCxnSpPr>
        <p:spPr>
          <a:xfrm flipH="1">
            <a:off x="4084267" y="3331633"/>
            <a:ext cx="856033" cy="930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8584058">
            <a:off x="4195992" y="3560794"/>
            <a:ext cx="3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0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4356563" y="1793820"/>
            <a:ext cx="3111831" cy="4251380"/>
            <a:chOff x="4356563" y="1793820"/>
            <a:chExt cx="3111831" cy="4251380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4356563" y="1793820"/>
              <a:ext cx="973394" cy="3715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5329957" y="1793821"/>
              <a:ext cx="1330111" cy="3715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4356564" y="2165350"/>
              <a:ext cx="285286" cy="28411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641850" y="5006458"/>
              <a:ext cx="488951" cy="10387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660068" y="2165350"/>
              <a:ext cx="808326" cy="12192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5130801" y="6045200"/>
              <a:ext cx="14679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598738" y="3384550"/>
              <a:ext cx="869656" cy="266065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Dispersal Index</a:t>
            </a:r>
          </a:p>
        </p:txBody>
      </p:sp>
      <p:sp>
        <p:nvSpPr>
          <p:cNvPr id="13" name="Oval 12"/>
          <p:cNvSpPr/>
          <p:nvPr/>
        </p:nvSpPr>
        <p:spPr>
          <a:xfrm>
            <a:off x="5223937" y="1696343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68387" y="2773998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3359" y="3202709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91288" y="3557425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81529" y="2930796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7079" y="4966700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34489" y="4632631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89988" y="3518225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7293" y="2020530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80998" y="2852397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12487" y="5896214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95290" y="5896214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5832" y="4888301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95290" y="2020789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59397" y="2471108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29124" y="3232720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30892" y="2633747"/>
            <a:ext cx="1417553" cy="141755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32996" y="2981596"/>
            <a:ext cx="1417553" cy="141755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Screen Shot 2013-09-28 at 8.4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" y="2867650"/>
            <a:ext cx="3429000" cy="952500"/>
          </a:xfrm>
          <a:prstGeom prst="rect">
            <a:avLst/>
          </a:prstGeom>
        </p:spPr>
      </p:pic>
      <p:pic>
        <p:nvPicPr>
          <p:cNvPr id="50" name="Picture 49" descr="Screen Shot 2013-09-28 at 8.4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" y="1818016"/>
            <a:ext cx="3225800" cy="723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1579" y="3863243"/>
            <a:ext cx="371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the point is outside distance s, do not count it. If it is inside distance s, count it, but account for edge effects.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1579" y="5201212"/>
            <a:ext cx="3718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,p</a:t>
            </a:r>
            <a:r>
              <a:rPr lang="en-US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is the fraction of the circumference of the circle (centered at p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crossing through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within the total population boundary.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27379" y="3863243"/>
            <a:ext cx="968453" cy="162315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4" idx="3"/>
          </p:cNvCxnSpPr>
          <p:nvPr/>
        </p:nvCxnSpPr>
        <p:spPr>
          <a:xfrm flipV="1">
            <a:off x="4020398" y="4305300"/>
            <a:ext cx="1203539" cy="1634576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67100" y="4415846"/>
            <a:ext cx="154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W(</a:t>
            </a:r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en-US" baseline="-25000" dirty="0" smtClean="0">
                <a:solidFill>
                  <a:schemeClr val="accent6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=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06282" y="2286442"/>
            <a:ext cx="22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W(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en-US" baseline="-25000" dirty="0" smtClean="0">
                <a:solidFill>
                  <a:schemeClr val="accent6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6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(freely available)</a:t>
            </a:r>
          </a:p>
          <a:p>
            <a:r>
              <a:rPr lang="en-US" dirty="0" smtClean="0"/>
              <a:t>Run on </a:t>
            </a:r>
            <a:r>
              <a:rPr lang="en-US" dirty="0" err="1" smtClean="0"/>
              <a:t>Macbook</a:t>
            </a:r>
            <a:r>
              <a:rPr lang="en-US" dirty="0" smtClean="0"/>
              <a:t> pro</a:t>
            </a:r>
          </a:p>
          <a:p>
            <a:pPr lvl="1"/>
            <a:r>
              <a:rPr lang="en-US" dirty="0" smtClean="0"/>
              <a:t>2.9 GHz Intel Core i7</a:t>
            </a:r>
          </a:p>
          <a:p>
            <a:pPr lvl="1"/>
            <a:r>
              <a:rPr lang="en-US" dirty="0" smtClean="0"/>
              <a:t>8 GB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– ABM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Landscape implementation can be validated by computing average resource value in a cell over many generations</a:t>
            </a:r>
          </a:p>
          <a:p>
            <a:r>
              <a:rPr lang="en-US" dirty="0" smtClean="0"/>
              <a:t>Individual agents NN are small enough to be validated by hand</a:t>
            </a:r>
          </a:p>
          <a:p>
            <a:r>
              <a:rPr lang="en-US" dirty="0" smtClean="0"/>
              <a:t>Genetic evolution can be verified by edge cases (crossover rate, mutation rate = 0, efficiency should be constant after a few generations)</a:t>
            </a:r>
          </a:p>
          <a:p>
            <a:r>
              <a:rPr lang="en-US" dirty="0" smtClean="0"/>
              <a:t>Stage 1 can be compared to implementation in C</a:t>
            </a:r>
          </a:p>
        </p:txBody>
      </p:sp>
    </p:spTree>
    <p:extLst>
      <p:ext uri="{BB962C8B-B14F-4D97-AF65-F5344CB8AC3E}">
        <p14:creationId xmlns:p14="http://schemas.microsoft.com/office/powerpoint/2010/main" val="355994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– Spatial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RMI</a:t>
            </a:r>
          </a:p>
          <a:p>
            <a:pPr lvl="1"/>
            <a:r>
              <a:rPr lang="en-US" dirty="0" smtClean="0"/>
              <a:t>‘easy</a:t>
            </a:r>
            <a:r>
              <a:rPr lang="en-US" dirty="0"/>
              <a:t>’ set of points that can be </a:t>
            </a:r>
            <a:r>
              <a:rPr lang="en-US" dirty="0" smtClean="0"/>
              <a:t>computed</a:t>
            </a:r>
            <a:endParaRPr lang="en-US" dirty="0"/>
          </a:p>
          <a:p>
            <a:pPr lvl="1"/>
            <a:r>
              <a:rPr lang="en-US" dirty="0" err="1" smtClean="0">
                <a:latin typeface="Andale Mono"/>
                <a:cs typeface="Andale Mono"/>
              </a:rPr>
              <a:t>chull</a:t>
            </a:r>
            <a:r>
              <a:rPr lang="en-US" dirty="0" smtClean="0"/>
              <a:t> function (uses different algorithm for finding hull, but results should be the same)</a:t>
            </a:r>
          </a:p>
          <a:p>
            <a:r>
              <a:rPr lang="en-US" dirty="0" smtClean="0"/>
              <a:t>PDI</a:t>
            </a:r>
          </a:p>
          <a:p>
            <a:pPr lvl="1"/>
            <a:r>
              <a:rPr lang="en-US" dirty="0" smtClean="0">
                <a:latin typeface="Andale Mono"/>
                <a:cs typeface="Andale Mono"/>
              </a:rPr>
              <a:t>k12hat</a:t>
            </a:r>
            <a:r>
              <a:rPr lang="en-US" dirty="0" smtClean="0"/>
              <a:t> function in R </a:t>
            </a:r>
          </a:p>
          <a:p>
            <a:r>
              <a:rPr lang="en-US" dirty="0" smtClean="0"/>
              <a:t>MCI</a:t>
            </a:r>
          </a:p>
          <a:p>
            <a:pPr lvl="1"/>
            <a:r>
              <a:rPr lang="en-US" dirty="0" smtClean="0"/>
              <a:t>Hand (or excel) computation with small data set </a:t>
            </a:r>
          </a:p>
          <a:p>
            <a:pPr lvl="1"/>
            <a:r>
              <a:rPr lang="en-US" dirty="0" smtClean="0"/>
              <a:t>Compare with MATLAB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6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Agent Based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vary the input parameters to the model</a:t>
            </a:r>
          </a:p>
          <a:p>
            <a:pPr lvl="1"/>
            <a:r>
              <a:rPr lang="en-US" dirty="0" smtClean="0"/>
              <a:t>Patch size</a:t>
            </a:r>
          </a:p>
          <a:p>
            <a:pPr lvl="1"/>
            <a:r>
              <a:rPr lang="en-US" dirty="0" smtClean="0"/>
              <a:t>Landscape predictability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2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Spatial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sets generated from ABM</a:t>
            </a:r>
          </a:p>
          <a:p>
            <a:pPr lvl="1"/>
            <a:r>
              <a:rPr lang="en-US" dirty="0" smtClean="0"/>
              <a:t>Test with data sampled at differing intervals</a:t>
            </a:r>
          </a:p>
          <a:p>
            <a:pPr lvl="1"/>
            <a:r>
              <a:rPr lang="en-US" dirty="0" smtClean="0"/>
              <a:t>Vary the size of data set generated to determine how performance is affected </a:t>
            </a:r>
          </a:p>
          <a:p>
            <a:pPr marL="228600" lvl="1" indent="0">
              <a:buNone/>
            </a:pPr>
            <a:endParaRPr lang="en-US" dirty="0" smtClean="0"/>
          </a:p>
        </p:txBody>
      </p:sp>
      <p:pic>
        <p:nvPicPr>
          <p:cNvPr id="4" name="Picture 2" descr="mongolia_08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6" y="3883121"/>
            <a:ext cx="3639574" cy="25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39147" y="4035521"/>
            <a:ext cx="3514725" cy="2187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Gazelle data</a:t>
            </a:r>
          </a:p>
          <a:p>
            <a:pPr lvl="1"/>
            <a:r>
              <a:rPr lang="en-US" dirty="0" smtClean="0"/>
              <a:t>36 individuals, x and y position data at various times (1 to 25 hour intervals) ranging from 50 to 978 days total</a:t>
            </a:r>
          </a:p>
          <a:p>
            <a:pPr marL="228600" lvl="1" indent="0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4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139405" cy="498536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three different population level distributions that animals exhibit</a:t>
            </a:r>
          </a:p>
          <a:p>
            <a:pPr lvl="1"/>
            <a:r>
              <a:rPr lang="en-US" b="1" dirty="0" smtClean="0"/>
              <a:t>Sedentary ranges </a:t>
            </a:r>
            <a:r>
              <a:rPr lang="en-US" dirty="0" smtClean="0"/>
              <a:t>– individual occupies relatively small area compared to population range</a:t>
            </a:r>
          </a:p>
          <a:p>
            <a:pPr lvl="1"/>
            <a:r>
              <a:rPr lang="en-US" b="1" dirty="0" smtClean="0"/>
              <a:t>Migration</a:t>
            </a:r>
            <a:r>
              <a:rPr lang="en-US" dirty="0" smtClean="0"/>
              <a:t> – regular movement to and from spatially disjoint ranges</a:t>
            </a:r>
          </a:p>
          <a:p>
            <a:pPr lvl="1"/>
            <a:r>
              <a:rPr lang="en-US" b="1" dirty="0" smtClean="0"/>
              <a:t>Nomadism</a:t>
            </a:r>
            <a:r>
              <a:rPr lang="en-US" dirty="0" smtClean="0"/>
              <a:t> – does not follow regular temporal and spatial patterns </a:t>
            </a:r>
            <a:endParaRPr lang="en-US" dirty="0"/>
          </a:p>
          <a:p>
            <a:r>
              <a:rPr lang="en-US" dirty="0" smtClean="0"/>
              <a:t>Need a way to evaluate and qualify dispersion patterns at the population level that does not rely on an assumption of one of these three types of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6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Proposal Presentation + Proposal Document</a:t>
            </a:r>
          </a:p>
          <a:p>
            <a:r>
              <a:rPr lang="en-US" dirty="0" smtClean="0"/>
              <a:t>Mid-year Presentation + Mid-year report</a:t>
            </a:r>
          </a:p>
          <a:p>
            <a:r>
              <a:rPr lang="en-US" dirty="0" smtClean="0"/>
              <a:t>Final Presentation + Final Report</a:t>
            </a:r>
          </a:p>
          <a:p>
            <a:r>
              <a:rPr lang="en-US" dirty="0"/>
              <a:t>R code for agent based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R code for computing RMI, PDI, and MCI</a:t>
            </a:r>
          </a:p>
          <a:p>
            <a:r>
              <a:rPr lang="en-US" dirty="0" smtClean="0"/>
              <a:t>Data sets used</a:t>
            </a:r>
          </a:p>
          <a:p>
            <a:r>
              <a:rPr lang="en-US" dirty="0" smtClean="0"/>
              <a:t>Documentation for code + examples for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3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Schedule/Milestones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October</a:t>
            </a:r>
            <a:r>
              <a:rPr lang="en-US" dirty="0"/>
              <a:t> </a:t>
            </a:r>
            <a:r>
              <a:rPr lang="en-US" dirty="0" smtClean="0"/>
              <a:t>– Set up data structures for agents, code to initialize landscape and agents</a:t>
            </a:r>
          </a:p>
          <a:p>
            <a:r>
              <a:rPr lang="en-US" dirty="0" smtClean="0"/>
              <a:t>November</a:t>
            </a:r>
            <a:r>
              <a:rPr lang="en-US" dirty="0"/>
              <a:t> </a:t>
            </a:r>
            <a:r>
              <a:rPr lang="en-US" dirty="0" smtClean="0"/>
              <a:t>– Implement and validate </a:t>
            </a:r>
            <a:r>
              <a:rPr lang="en-US" dirty="0"/>
              <a:t>genetic algorithm +  neural </a:t>
            </a:r>
            <a:r>
              <a:rPr lang="en-US" dirty="0" smtClean="0"/>
              <a:t>networks </a:t>
            </a:r>
          </a:p>
          <a:p>
            <a:r>
              <a:rPr lang="en-US" dirty="0" smtClean="0"/>
              <a:t>December  </a:t>
            </a:r>
            <a:r>
              <a:rPr lang="en-US" dirty="0"/>
              <a:t>- Implement stage 1 (evolving agents) </a:t>
            </a:r>
            <a:r>
              <a:rPr lang="en-US" dirty="0" smtClean="0"/>
              <a:t>create mid year report and presentation </a:t>
            </a:r>
          </a:p>
          <a:p>
            <a:r>
              <a:rPr lang="en-US" dirty="0" smtClean="0"/>
              <a:t>Late </a:t>
            </a:r>
            <a:r>
              <a:rPr lang="en-US" dirty="0"/>
              <a:t>January - I</a:t>
            </a:r>
            <a:r>
              <a:rPr lang="en-US" dirty="0" smtClean="0"/>
              <a:t>mplement </a:t>
            </a:r>
            <a:r>
              <a:rPr lang="en-US" dirty="0"/>
              <a:t>stage 2 (herd of agents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Feb – </a:t>
            </a:r>
            <a:r>
              <a:rPr lang="en-US" dirty="0"/>
              <a:t>Implement </a:t>
            </a:r>
            <a:r>
              <a:rPr lang="en-US" dirty="0" smtClean="0"/>
              <a:t>RMI, PDI, and MCI</a:t>
            </a:r>
          </a:p>
          <a:p>
            <a:r>
              <a:rPr lang="en-US" dirty="0" smtClean="0"/>
              <a:t>March - Validate overall agent model and spatial metrics</a:t>
            </a:r>
          </a:p>
          <a:p>
            <a:r>
              <a:rPr lang="en-US" dirty="0" smtClean="0"/>
              <a:t>April – Test spatial metrics with gazelle data + simulation data</a:t>
            </a:r>
          </a:p>
          <a:p>
            <a:r>
              <a:rPr lang="en-US" dirty="0" smtClean="0"/>
              <a:t>May – Create final report + presentation, documentation + examples for spatial metrics code</a:t>
            </a:r>
          </a:p>
          <a:p>
            <a:r>
              <a:rPr lang="en-US" dirty="0" smtClean="0"/>
              <a:t>Time permitting: parallel versions of spatial metrics(if necessary with large data sets), parallel version of agent based model </a:t>
            </a:r>
            <a:r>
              <a:rPr lang="en-US" smtClean="0"/>
              <a:t>(stage 1), </a:t>
            </a:r>
            <a:r>
              <a:rPr lang="en-US" dirty="0" smtClean="0"/>
              <a:t>visualization of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8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Calabrese, Justin, Chris H. Fleming, Bill F. Fagan, Marin </a:t>
            </a:r>
            <a:r>
              <a:rPr lang="en-US" sz="1400" dirty="0" err="1"/>
              <a:t>Rimmler</a:t>
            </a:r>
            <a:r>
              <a:rPr lang="en-US" sz="1400" dirty="0"/>
              <a:t>, Petra </a:t>
            </a:r>
            <a:r>
              <a:rPr lang="en-US" sz="1400" dirty="0" err="1"/>
              <a:t>Kaczensky</a:t>
            </a:r>
            <a:r>
              <a:rPr lang="en-US" sz="1400" dirty="0"/>
              <a:t>, Peter </a:t>
            </a:r>
            <a:r>
              <a:rPr lang="en-US" sz="1400" dirty="0" err="1"/>
              <a:t>Leimgruber</a:t>
            </a:r>
            <a:r>
              <a:rPr lang="en-US" sz="1400" dirty="0"/>
              <a:t>, and Thomas Mueller. From the fish tank to the Gobi desert: A general, scalable approach to quantifying animal movement coordination. (Unpublished, 2013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 smtClean="0"/>
              <a:t>Kirkpatrick</a:t>
            </a:r>
            <a:r>
              <a:rPr lang="en-US" sz="1400" dirty="0"/>
              <a:t>, David </a:t>
            </a:r>
            <a:r>
              <a:rPr lang="en-US" sz="1400" dirty="0" smtClean="0"/>
              <a:t>G., </a:t>
            </a:r>
            <a:r>
              <a:rPr lang="en-US" sz="1400" dirty="0"/>
              <a:t>and </a:t>
            </a:r>
            <a:r>
              <a:rPr lang="en-US" sz="1400" dirty="0" err="1"/>
              <a:t>Raimund</a:t>
            </a:r>
            <a:r>
              <a:rPr lang="en-US" sz="1400" dirty="0"/>
              <a:t> Seidel. "The ultimate planar convex hull algorithm?." </a:t>
            </a:r>
            <a:r>
              <a:rPr lang="en-US" sz="1400" i="1" dirty="0"/>
              <a:t>SIAM journal on computing</a:t>
            </a:r>
            <a:r>
              <a:rPr lang="en-US" sz="1400" dirty="0"/>
              <a:t> 15.1 (1986): 287-299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Lotwick</a:t>
            </a:r>
            <a:r>
              <a:rPr lang="en-US" sz="1400" dirty="0"/>
              <a:t>, H. W., and B. W. Silverman. "Methods for </a:t>
            </a:r>
            <a:r>
              <a:rPr lang="en-US" sz="1400" dirty="0" err="1"/>
              <a:t>analysing</a:t>
            </a:r>
            <a:r>
              <a:rPr lang="en-US" sz="1400" dirty="0"/>
              <a:t> spatial processes of several types of points." </a:t>
            </a:r>
            <a:r>
              <a:rPr lang="en-US" sz="1400" i="1" dirty="0"/>
              <a:t>Journal of the Royal Statistical Society. Series B (Methodological)</a:t>
            </a:r>
            <a:r>
              <a:rPr lang="en-US" sz="1400" dirty="0"/>
              <a:t> (1982): 406-413.</a:t>
            </a:r>
          </a:p>
          <a:p>
            <a:pPr marL="0" indent="0">
              <a:buNone/>
            </a:pPr>
            <a:r>
              <a:rPr lang="en-US" sz="1400" dirty="0"/>
              <a:t>Mueller, Thomas, William F. Fagan, and Volker Grimm. "Integrating individual search and navigation behaviors in mechanistic movement </a:t>
            </a:r>
            <a:r>
              <a:rPr lang="en-US" sz="1400" dirty="0" err="1"/>
              <a:t>models."</a:t>
            </a:r>
            <a:r>
              <a:rPr lang="en-US" sz="1400" i="1" dirty="0" err="1"/>
              <a:t>Theoretical</a:t>
            </a:r>
            <a:r>
              <a:rPr lang="en-US" sz="1400" i="1" dirty="0"/>
              <a:t> Ecology</a:t>
            </a:r>
            <a:r>
              <a:rPr lang="en-US" sz="1400" dirty="0"/>
              <a:t> 4.3 (2011): 341-355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Mueller</a:t>
            </a:r>
            <a:r>
              <a:rPr lang="en-US" sz="1400" dirty="0"/>
              <a:t>, Thomas, and William F. Fagan. "Search and navigation in dynamic environments–from individual behaviors to population distributions." </a:t>
            </a:r>
            <a:r>
              <a:rPr lang="en-US" sz="1400" i="1" dirty="0"/>
              <a:t>Oikos</a:t>
            </a:r>
            <a:r>
              <a:rPr lang="en-US" sz="1400" dirty="0"/>
              <a:t>117.5 (2008): 654-664.</a:t>
            </a:r>
          </a:p>
          <a:p>
            <a:pPr marL="0" indent="0">
              <a:buNone/>
            </a:pPr>
            <a:r>
              <a:rPr lang="en-US" sz="1400" dirty="0"/>
              <a:t>Mueller, Thomas, et al. "How landscape dynamics link individual‐to population‐level movement patterns: a multispecies comparison of ungulate relocation data." Global Ecology and Biogeography 20.5 (2011): 683-694.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2" descr="figure1overviewcLabels2ES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1243" r="48675" b="45897"/>
          <a:stretch/>
        </p:blipFill>
        <p:spPr bwMode="auto">
          <a:xfrm>
            <a:off x="498474" y="1600200"/>
            <a:ext cx="6963619" cy="426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429" y="6246636"/>
            <a:ext cx="752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Mueller, Thomas, and William F. Fagan. "Search and navigation in dynamic environments–from individual behaviors to population distributions." </a:t>
            </a:r>
            <a:r>
              <a:rPr lang="en-US" sz="1000" dirty="0" err="1"/>
              <a:t>Oikos</a:t>
            </a:r>
            <a:r>
              <a:rPr lang="en-US" sz="1000" dirty="0"/>
              <a:t> 117.5 (2008): 654-664.</a:t>
            </a:r>
          </a:p>
        </p:txBody>
      </p:sp>
    </p:spTree>
    <p:extLst>
      <p:ext uri="{BB962C8B-B14F-4D97-AF65-F5344CB8AC3E}">
        <p14:creationId xmlns:p14="http://schemas.microsoft.com/office/powerpoint/2010/main" val="137388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‘Evolve’ an Agent Based Model with ANN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4128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Fix landscape variability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6396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Evolve agents for landscape (stage 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31362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herd from best agent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(stage 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8474" y="4148667"/>
            <a:ext cx="4251325" cy="2235200"/>
          </a:xfrm>
          <a:prstGeom prst="roundRect">
            <a:avLst/>
          </a:prstGeom>
          <a:solidFill>
            <a:srgbClr val="FFA46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Determine spatial statistics 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Realized Movement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Population Dispersion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Movement Correlation Index</a:t>
            </a:r>
          </a:p>
        </p:txBody>
      </p: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2184397" y="3014134"/>
            <a:ext cx="76199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4656665" y="3014134"/>
            <a:ext cx="77469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2"/>
            <a:endCxn id="13" idx="3"/>
          </p:cNvCxnSpPr>
          <p:nvPr/>
        </p:nvCxnSpPr>
        <p:spPr>
          <a:xfrm rot="5400000">
            <a:off x="4722282" y="3702051"/>
            <a:ext cx="1591733" cy="1536698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749799" y="5816600"/>
            <a:ext cx="2540001" cy="0"/>
          </a:xfrm>
          <a:prstGeom prst="straightConnector1">
            <a:avLst/>
          </a:prstGeom>
          <a:ln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37204" y="5486400"/>
            <a:ext cx="246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Gazelle Relocation Data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1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2045794" y="4405198"/>
            <a:ext cx="635012" cy="630694"/>
            <a:chOff x="2819406" y="5014105"/>
            <a:chExt cx="635012" cy="630694"/>
          </a:xfrm>
        </p:grpSpPr>
        <p:sp>
          <p:nvSpPr>
            <p:cNvPr id="203" name="Rectangle 202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grpSp>
        <p:nvGrpSpPr>
          <p:cNvPr id="456" name="Group 455"/>
          <p:cNvGrpSpPr/>
          <p:nvPr/>
        </p:nvGrpSpPr>
        <p:grpSpPr>
          <a:xfrm>
            <a:off x="2989834" y="5038010"/>
            <a:ext cx="635012" cy="630694"/>
            <a:chOff x="2819406" y="5014105"/>
            <a:chExt cx="635012" cy="630694"/>
          </a:xfrm>
        </p:grpSpPr>
        <p:sp>
          <p:nvSpPr>
            <p:cNvPr id="452" name="Rectangle 451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4281014" y="4421969"/>
            <a:ext cx="635012" cy="630694"/>
            <a:chOff x="2819406" y="5014105"/>
            <a:chExt cx="635012" cy="630694"/>
          </a:xfrm>
        </p:grpSpPr>
        <p:sp>
          <p:nvSpPr>
            <p:cNvPr id="458" name="Rectangle 457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Group 461"/>
          <p:cNvGrpSpPr/>
          <p:nvPr/>
        </p:nvGrpSpPr>
        <p:grpSpPr>
          <a:xfrm>
            <a:off x="2367523" y="3180917"/>
            <a:ext cx="635012" cy="630694"/>
            <a:chOff x="2819406" y="5014105"/>
            <a:chExt cx="635012" cy="630694"/>
          </a:xfrm>
        </p:grpSpPr>
        <p:sp>
          <p:nvSpPr>
            <p:cNvPr id="463" name="Rectangle 462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4268304" y="2555766"/>
            <a:ext cx="635012" cy="630694"/>
            <a:chOff x="2819406" y="5014105"/>
            <a:chExt cx="635012" cy="630694"/>
          </a:xfrm>
        </p:grpSpPr>
        <p:sp>
          <p:nvSpPr>
            <p:cNvPr id="468" name="Rectangle 467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2994076" y="1947029"/>
            <a:ext cx="635012" cy="630694"/>
            <a:chOff x="2819406" y="5014105"/>
            <a:chExt cx="635012" cy="630694"/>
          </a:xfrm>
        </p:grpSpPr>
        <p:sp>
          <p:nvSpPr>
            <p:cNvPr id="473" name="Rectangle 472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7" name="TextBox 476"/>
          <p:cNvSpPr txBox="1"/>
          <p:nvPr/>
        </p:nvSpPr>
        <p:spPr>
          <a:xfrm>
            <a:off x="2367526" y="4059530"/>
            <a:ext cx="30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0" name="TextBox 479"/>
          <p:cNvSpPr txBox="1"/>
          <p:nvPr/>
        </p:nvSpPr>
        <p:spPr>
          <a:xfrm>
            <a:off x="4374147" y="1241955"/>
            <a:ext cx="237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 patches </a:t>
            </a:r>
            <a:endParaRPr lang="en-US" dirty="0"/>
          </a:p>
        </p:txBody>
      </p:sp>
      <p:sp>
        <p:nvSpPr>
          <p:cNvPr id="481" name="TextBox 480"/>
          <p:cNvSpPr txBox="1"/>
          <p:nvPr/>
        </p:nvSpPr>
        <p:spPr>
          <a:xfrm>
            <a:off x="1634105" y="6020726"/>
            <a:ext cx="85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agent</a:t>
            </a:r>
            <a:endParaRPr lang="en-US" dirty="0"/>
          </a:p>
        </p:txBody>
      </p:sp>
      <p:grpSp>
        <p:nvGrpSpPr>
          <p:cNvPr id="191" name="Group 190"/>
          <p:cNvGrpSpPr/>
          <p:nvPr/>
        </p:nvGrpSpPr>
        <p:grpSpPr>
          <a:xfrm>
            <a:off x="4924463" y="3182648"/>
            <a:ext cx="635012" cy="630694"/>
            <a:chOff x="2819406" y="5014105"/>
            <a:chExt cx="635012" cy="630694"/>
          </a:xfrm>
        </p:grpSpPr>
        <p:sp>
          <p:nvSpPr>
            <p:cNvPr id="192" name="Rectangle 191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3641770" y="1925072"/>
            <a:ext cx="635012" cy="630694"/>
            <a:chOff x="2819406" y="5014105"/>
            <a:chExt cx="635012" cy="630694"/>
          </a:xfrm>
        </p:grpSpPr>
        <p:sp>
          <p:nvSpPr>
            <p:cNvPr id="197" name="Rectangle 196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2037332" y="1938238"/>
            <a:ext cx="3835410" cy="3721109"/>
            <a:chOff x="901701" y="1601066"/>
            <a:chExt cx="3835410" cy="3721109"/>
          </a:xfrm>
        </p:grpSpPr>
        <p:grpSp>
          <p:nvGrpSpPr>
            <p:cNvPr id="148" name="Group 147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257" name="Rectangle 256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1" name="Group 310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325" name="Rectangle 324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313" name="Rectangle 312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3" name="Group 422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437" name="Rectangle 436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425" name="Rectangle 424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411" name="Rectangle 410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399" name="Rectangle 398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83" name="Straight Arrow Connector 482"/>
          <p:cNvCxnSpPr/>
          <p:nvPr/>
        </p:nvCxnSpPr>
        <p:spPr>
          <a:xfrm flipV="1">
            <a:off x="2193967" y="4428862"/>
            <a:ext cx="273047" cy="1590134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/>
          <p:nvPr/>
        </p:nvCxnSpPr>
        <p:spPr>
          <a:xfrm flipH="1">
            <a:off x="3320044" y="1611287"/>
            <a:ext cx="1274231" cy="313785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9" name="Straight Arrow Connector 488"/>
          <p:cNvCxnSpPr/>
          <p:nvPr/>
        </p:nvCxnSpPr>
        <p:spPr>
          <a:xfrm>
            <a:off x="4606985" y="1611287"/>
            <a:ext cx="215897" cy="944479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4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Variability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42563" y="1308571"/>
            <a:ext cx="1874458" cy="1828800"/>
            <a:chOff x="335490" y="2884989"/>
            <a:chExt cx="3843578" cy="3749955"/>
          </a:xfrm>
        </p:grpSpPr>
        <p:sp>
          <p:nvSpPr>
            <p:cNvPr id="761" name="Rectangle 760"/>
            <p:cNvSpPr/>
            <p:nvPr/>
          </p:nvSpPr>
          <p:spPr>
            <a:xfrm>
              <a:off x="345951" y="5362998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36719" y="444915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335490" y="5701661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1287995" y="507787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962027" y="5694017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1919224" y="571184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1626360" y="6010808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656925" y="630445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2892433" y="538188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2587331" y="477325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1948096" y="538767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3226566" y="597675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2604278" y="4140834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977914" y="383923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962027" y="474729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1949158" y="444736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2566931" y="351568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2258193" y="568521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3527132" y="321088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3226566" y="353590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3226566" y="504098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3531659" y="6310778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988655" y="319338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610191" y="383984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3539833" y="414256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678860" y="321417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2875966" y="477332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3845694" y="444909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2255309" y="288498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2579943" y="2886720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345951" y="290694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2579929" y="3191517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6" name="Group 575"/>
            <p:cNvGrpSpPr/>
            <p:nvPr/>
          </p:nvGrpSpPr>
          <p:grpSpPr>
            <a:xfrm>
              <a:off x="343658" y="2905781"/>
              <a:ext cx="3835410" cy="3721109"/>
              <a:chOff x="901701" y="1601066"/>
              <a:chExt cx="3835410" cy="3721109"/>
            </a:xfrm>
          </p:grpSpPr>
          <p:grpSp>
            <p:nvGrpSpPr>
              <p:cNvPr id="577" name="Group 576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21" name="Rectangle 72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8" name="Group 577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09" name="Rectangle 70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9" name="Group 578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97" name="Rectangle 69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0" name="Group 579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85" name="Rectangle 68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1" name="Group 580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73" name="Rectangle 67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2" name="Group 581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61" name="Rectangle 66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3" name="Group 582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49" name="Rectangle 64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64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4" name="Group 583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37" name="Rectangle 63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5" name="Group 584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25" name="Rectangle 6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6" name="Group 585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13" name="Rectangle 61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7" name="Group 586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01" name="Rectangle 60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61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8" name="Group 587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589" name="Rectangle 58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-30704" y="4946701"/>
            <a:ext cx="174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4923" name="TextBox 4922"/>
          <p:cNvSpPr txBox="1"/>
          <p:nvPr/>
        </p:nvSpPr>
        <p:spPr>
          <a:xfrm>
            <a:off x="86294" y="5673267"/>
            <a:ext cx="155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50%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48572" y="3751401"/>
            <a:ext cx="5812520" cy="2801376"/>
            <a:chOff x="1748572" y="3751401"/>
            <a:chExt cx="5812520" cy="2801376"/>
          </a:xfrm>
        </p:grpSpPr>
        <p:grpSp>
          <p:nvGrpSpPr>
            <p:cNvPr id="21" name="Group 20"/>
            <p:cNvGrpSpPr/>
            <p:nvPr/>
          </p:nvGrpSpPr>
          <p:grpSpPr>
            <a:xfrm>
              <a:off x="1748572" y="3751401"/>
              <a:ext cx="1171022" cy="1143000"/>
              <a:chOff x="1596172" y="3751401"/>
              <a:chExt cx="1171022" cy="1143000"/>
            </a:xfrm>
          </p:grpSpPr>
          <p:grpSp>
            <p:nvGrpSpPr>
              <p:cNvPr id="2152" name="Group 2151"/>
              <p:cNvGrpSpPr/>
              <p:nvPr/>
            </p:nvGrpSpPr>
            <p:grpSpPr>
              <a:xfrm>
                <a:off x="1599157" y="4502813"/>
                <a:ext cx="193881" cy="192563"/>
                <a:chOff x="2819406" y="5014105"/>
                <a:chExt cx="635012" cy="630694"/>
              </a:xfrm>
            </p:grpSpPr>
            <p:sp>
              <p:nvSpPr>
                <p:cNvPr id="2345" name="Rectangle 234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6" name="Rectangle 234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7" name="Rectangle 234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8" name="Rectangle 234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3" name="Group 2152"/>
              <p:cNvGrpSpPr/>
              <p:nvPr/>
            </p:nvGrpSpPr>
            <p:grpSpPr>
              <a:xfrm>
                <a:off x="1887390" y="4701838"/>
                <a:ext cx="193881" cy="192563"/>
                <a:chOff x="2819406" y="5014105"/>
                <a:chExt cx="635012" cy="630694"/>
              </a:xfrm>
              <a:solidFill>
                <a:schemeClr val="bg2"/>
              </a:solidFill>
            </p:grpSpPr>
            <p:sp>
              <p:nvSpPr>
                <p:cNvPr id="2341" name="Rectangle 234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2" name="Rectangle 234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3" name="Rectangle 234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4" name="Rectangle 234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4" name="Group 2153"/>
              <p:cNvGrpSpPr/>
              <p:nvPr/>
            </p:nvGrpSpPr>
            <p:grpSpPr>
              <a:xfrm>
                <a:off x="2281611" y="4513750"/>
                <a:ext cx="193881" cy="192563"/>
                <a:chOff x="2819406" y="5014105"/>
                <a:chExt cx="635012" cy="630694"/>
              </a:xfrm>
            </p:grpSpPr>
            <p:sp>
              <p:nvSpPr>
                <p:cNvPr id="2337" name="Rectangle 233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8" name="Rectangle 233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9" name="Rectangle 233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0" name="Rectangle 233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5" name="Group 2154"/>
              <p:cNvGrpSpPr/>
              <p:nvPr/>
            </p:nvGrpSpPr>
            <p:grpSpPr>
              <a:xfrm>
                <a:off x="1697386" y="413483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2333" name="Rectangle 233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4" name="Rectangle 233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5" name="Rectangle 233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6" name="Rectangle 233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6" name="Group 2155"/>
              <p:cNvGrpSpPr/>
              <p:nvPr/>
            </p:nvGrpSpPr>
            <p:grpSpPr>
              <a:xfrm>
                <a:off x="2277730" y="3943964"/>
                <a:ext cx="193881" cy="192563"/>
                <a:chOff x="2819406" y="5014105"/>
                <a:chExt cx="635012" cy="630694"/>
              </a:xfrm>
            </p:grpSpPr>
            <p:sp>
              <p:nvSpPr>
                <p:cNvPr id="2329" name="Rectangle 232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0" name="Rectangle 232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1" name="Rectangle 233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2" name="Rectangle 233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7" name="Group 2156"/>
              <p:cNvGrpSpPr/>
              <p:nvPr/>
            </p:nvGrpSpPr>
            <p:grpSpPr>
              <a:xfrm>
                <a:off x="1888685" y="3758105"/>
                <a:ext cx="193881" cy="192563"/>
                <a:chOff x="2819406" y="5014105"/>
                <a:chExt cx="635012" cy="630694"/>
              </a:xfrm>
            </p:grpSpPr>
            <p:sp>
              <p:nvSpPr>
                <p:cNvPr id="2325" name="Rectangle 232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6" name="Rectangle 232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7" name="Rectangle 232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8" name="Rectangle 232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8" name="Group 2157"/>
              <p:cNvGrpSpPr/>
              <p:nvPr/>
            </p:nvGrpSpPr>
            <p:grpSpPr>
              <a:xfrm>
                <a:off x="2478068" y="4135362"/>
                <a:ext cx="193881" cy="192563"/>
                <a:chOff x="2819406" y="5014105"/>
                <a:chExt cx="635012" cy="630694"/>
              </a:xfrm>
            </p:grpSpPr>
            <p:sp>
              <p:nvSpPr>
                <p:cNvPr id="2321" name="Rectangle 23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2" name="Rectangle 23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3" name="Rectangle 23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4" name="Rectangle 23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9" name="Group 2158"/>
              <p:cNvGrpSpPr/>
              <p:nvPr/>
            </p:nvGrpSpPr>
            <p:grpSpPr>
              <a:xfrm>
                <a:off x="2086438" y="3751401"/>
                <a:ext cx="193881" cy="192563"/>
                <a:chOff x="2819406" y="5014105"/>
                <a:chExt cx="635012" cy="630694"/>
              </a:xfrm>
            </p:grpSpPr>
            <p:sp>
              <p:nvSpPr>
                <p:cNvPr id="2317" name="Rectangle 23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8" name="Rectangle 23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9" name="Rectangle 23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0" name="Rectangle 23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0" name="Group 2159"/>
              <p:cNvGrpSpPr/>
              <p:nvPr/>
            </p:nvGrpSpPr>
            <p:grpSpPr>
              <a:xfrm>
                <a:off x="1596172" y="375686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2161" name="Group 2160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305" name="Rectangle 230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6" name="Rectangle 230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7" name="Rectangle 230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8" name="Rectangle 230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9" name="Rectangle 230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0" name="Rectangle 230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1" name="Rectangle 231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2" name="Rectangle 231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3" name="Rectangle 231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4" name="Rectangle 231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5" name="Rectangle 231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6" name="Rectangle 231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2" name="Group 2161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93" name="Rectangle 229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4" name="Rectangle 229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5" name="Rectangle 229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6" name="Rectangle 229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7" name="Rectangle 229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8" name="Rectangle 229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9" name="Rectangle 229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0" name="Rectangle 229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1" name="Rectangle 230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2" name="Rectangle 230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3" name="Rectangle 230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4" name="Rectangle 230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3" name="Group 2162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81" name="Rectangle 228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2" name="Rectangle 228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3" name="Rectangle 228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4" name="Rectangle 228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5" name="Rectangle 228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6" name="Rectangle 228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7" name="Rectangle 228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8" name="Rectangle 228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9" name="Rectangle 228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0" name="Rectangle 228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1" name="Rectangle 229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2" name="Rectangle 229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4" name="Group 2163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69" name="Rectangle 22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0" name="Rectangle 22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1" name="Rectangle 22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2" name="Rectangle 22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3" name="Rectangle 22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4" name="Rectangle 22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5" name="Rectangle 22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6" name="Rectangle 22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7" name="Rectangle 22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8" name="Rectangle 22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9" name="Rectangle 22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0" name="Rectangle 22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5" name="Group 2164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57" name="Rectangle 22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8" name="Rectangle 22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9" name="Rectangle 225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0" name="Rectangle 22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1" name="Rectangle 22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2" name="Rectangle 22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3" name="Rectangle 22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4" name="Rectangle 22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5" name="Rectangle 22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6" name="Rectangle 22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7" name="Rectangle 22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8" name="Rectangle 22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6" name="Group 2165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45" name="Rectangle 224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6" name="Rectangle 224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7" name="Rectangle 224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8" name="Rectangle 224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9" name="Rectangle 224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0" name="Rectangle 224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1" name="Rectangle 225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2" name="Rectangle 225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3" name="Rectangle 225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4" name="Rectangle 225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5" name="Rectangle 225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6" name="Rectangle 225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7" name="Group 2166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33" name="Rectangle 223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4" name="Rectangle 223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5" name="Rectangle 223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6" name="Rectangle 223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7" name="Rectangle 223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8" name="Rectangle 223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9" name="Rectangle 223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0" name="Rectangle 223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1" name="Rectangle 224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2" name="Rectangle 224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3" name="Rectangle 224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4" name="Rectangle 224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8" name="Group 2167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21" name="Rectangle 222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2" name="Rectangle 222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3" name="Rectangle 222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4" name="Rectangle 222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5" name="Rectangle 222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6" name="Rectangle 222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7" name="Rectangle 222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8" name="Rectangle 222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9" name="Rectangle 222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0" name="Rectangle 222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1" name="Rectangle 223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2" name="Rectangle 223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9" name="Group 2168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09" name="Rectangle 220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0" name="Rectangle 220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1" name="Rectangle 221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2" name="Rectangle 221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3" name="Rectangle 221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4" name="Rectangle 221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5" name="Rectangle 221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6" name="Rectangle 221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7" name="Rectangle 221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8" name="Rectangle 221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9" name="Rectangle 221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0" name="Rectangle 221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0" name="Group 2169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197" name="Rectangle 219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8" name="Rectangle 219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9" name="Rectangle 219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0" name="Rectangle 219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1" name="Rectangle 220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2" name="Rectangle 220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3" name="Rectangle 220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4" name="Rectangle 220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5" name="Rectangle 220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6" name="Rectangle 220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7" name="Rectangle 220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8" name="Rectangle 220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1" name="Group 2170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185" name="Rectangle 218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6" name="Rectangle 218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7" name="Rectangle 218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8" name="Rectangle 218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9" name="Rectangle 218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0" name="Rectangle 218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1" name="Rectangle 219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2" name="Rectangle 219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3" name="Rectangle 219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4" name="Rectangle 219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5" name="Rectangle 219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6" name="Rectangle 219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2" name="Group 2171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173" name="Rectangle 217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4" name="Rectangle 217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5" name="Rectangle 2174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6" name="Rectangle 217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7" name="Rectangle 217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8" name="Rectangle 217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9" name="Rectangle 217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0" name="Rectangle 217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1" name="Rectangle 218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2" name="Rectangle 218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3" name="Rectangle 218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4" name="Rectangle 218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3290556" y="3751871"/>
              <a:ext cx="1171022" cy="1141590"/>
              <a:chOff x="3138156" y="3751871"/>
              <a:chExt cx="1171022" cy="1141590"/>
            </a:xfrm>
          </p:grpSpPr>
          <p:grpSp>
            <p:nvGrpSpPr>
              <p:cNvPr id="3538" name="Group 3537"/>
              <p:cNvGrpSpPr/>
              <p:nvPr/>
            </p:nvGrpSpPr>
            <p:grpSpPr>
              <a:xfrm>
                <a:off x="3141141" y="4503283"/>
                <a:ext cx="193881" cy="192563"/>
                <a:chOff x="2819406" y="5014105"/>
                <a:chExt cx="635012" cy="630694"/>
              </a:xfrm>
            </p:grpSpPr>
            <p:sp>
              <p:nvSpPr>
                <p:cNvPr id="3731" name="Rectangle 373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2" name="Rectangle 373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3" name="Rectangle 373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4" name="Rectangle 373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39" name="Group 3538"/>
              <p:cNvGrpSpPr/>
              <p:nvPr/>
            </p:nvGrpSpPr>
            <p:grpSpPr>
              <a:xfrm>
                <a:off x="3524856" y="432684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727" name="Rectangle 372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8" name="Rectangle 372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9" name="Rectangle 372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0" name="Rectangle 372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0" name="Group 3539"/>
              <p:cNvGrpSpPr/>
              <p:nvPr/>
            </p:nvGrpSpPr>
            <p:grpSpPr>
              <a:xfrm>
                <a:off x="3823595" y="4514220"/>
                <a:ext cx="193881" cy="192563"/>
                <a:chOff x="2819406" y="5014105"/>
                <a:chExt cx="635012" cy="630694"/>
              </a:xfrm>
            </p:grpSpPr>
            <p:sp>
              <p:nvSpPr>
                <p:cNvPr id="3723" name="Rectangle 372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4" name="Rectangle 372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5" name="Rectangle 372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6" name="Rectangle 372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1" name="Group 3540"/>
              <p:cNvGrpSpPr/>
              <p:nvPr/>
            </p:nvGrpSpPr>
            <p:grpSpPr>
              <a:xfrm>
                <a:off x="4112713" y="441311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719" name="Rectangle 37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0" name="Rectangle 37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1" name="Rectangle 37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2" name="Rectangle 37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2" name="Group 3541"/>
              <p:cNvGrpSpPr/>
              <p:nvPr/>
            </p:nvGrpSpPr>
            <p:grpSpPr>
              <a:xfrm>
                <a:off x="3819714" y="3944434"/>
                <a:ext cx="193881" cy="192563"/>
                <a:chOff x="2819406" y="5014105"/>
                <a:chExt cx="635012" cy="630694"/>
              </a:xfrm>
            </p:grpSpPr>
            <p:sp>
              <p:nvSpPr>
                <p:cNvPr id="3715" name="Rectangle 37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6" name="Rectangle 37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7" name="Rectangle 37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8" name="Rectangle 37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3" name="Group 3542"/>
              <p:cNvGrpSpPr/>
              <p:nvPr/>
            </p:nvGrpSpPr>
            <p:grpSpPr>
              <a:xfrm>
                <a:off x="3430669" y="3758575"/>
                <a:ext cx="193881" cy="192563"/>
                <a:chOff x="2819406" y="5014105"/>
                <a:chExt cx="635012" cy="630694"/>
              </a:xfrm>
            </p:grpSpPr>
            <p:sp>
              <p:nvSpPr>
                <p:cNvPr id="3711" name="Rectangle 37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2" name="Rectangle 37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3" name="Rectangle 37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4" name="Rectangle 37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4" name="Group 3543"/>
              <p:cNvGrpSpPr/>
              <p:nvPr/>
            </p:nvGrpSpPr>
            <p:grpSpPr>
              <a:xfrm>
                <a:off x="4020052" y="4135832"/>
                <a:ext cx="193881" cy="192563"/>
                <a:chOff x="2819406" y="5014105"/>
                <a:chExt cx="635012" cy="630694"/>
              </a:xfrm>
            </p:grpSpPr>
            <p:sp>
              <p:nvSpPr>
                <p:cNvPr id="3707" name="Rectangle 37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8" name="Rectangle 37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9" name="Rectangle 37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0" name="Rectangle 37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5" name="Group 3544"/>
              <p:cNvGrpSpPr/>
              <p:nvPr/>
            </p:nvGrpSpPr>
            <p:grpSpPr>
              <a:xfrm>
                <a:off x="3628422" y="3751871"/>
                <a:ext cx="193881" cy="192563"/>
                <a:chOff x="2819406" y="5014105"/>
                <a:chExt cx="635012" cy="630694"/>
              </a:xfrm>
            </p:grpSpPr>
            <p:sp>
              <p:nvSpPr>
                <p:cNvPr id="3703" name="Rectangle 37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4" name="Rectangle 37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5" name="Rectangle 37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6" name="Rectangle 37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6" name="Group 3545"/>
              <p:cNvGrpSpPr/>
              <p:nvPr/>
            </p:nvGrpSpPr>
            <p:grpSpPr>
              <a:xfrm>
                <a:off x="3138156" y="375733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3547" name="Group 3546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91" name="Rectangle 369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2" name="Rectangle 369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3" name="Rectangle 369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4" name="Rectangle 369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5" name="Rectangle 369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6" name="Rectangle 369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7" name="Rectangle 369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8" name="Rectangle 369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9" name="Rectangle 369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0" name="Rectangle 369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1" name="Rectangle 370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2" name="Rectangle 370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8" name="Group 3547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79" name="Rectangle 367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0" name="Rectangle 367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1" name="Rectangle 368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2" name="Rectangle 368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3" name="Rectangle 368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4" name="Rectangle 368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5" name="Rectangle 368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6" name="Rectangle 368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7" name="Rectangle 368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8" name="Rectangle 368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9" name="Rectangle 368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0" name="Rectangle 368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9" name="Group 3548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67" name="Rectangle 366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8" name="Rectangle 366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9" name="Rectangle 366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0" name="Rectangle 366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1" name="Rectangle 367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2" name="Rectangle 367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3" name="Rectangle 367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4" name="Rectangle 367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5" name="Rectangle 367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6" name="Rectangle 367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7" name="Rectangle 367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8" name="Rectangle 36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0" name="Group 3549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55" name="Rectangle 365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6" name="Rectangle 365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7" name="Rectangle 365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8" name="Rectangle 365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9" name="Rectangle 365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0" name="Rectangle 365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1" name="Rectangle 366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2" name="Rectangle 366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3" name="Rectangle 366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4" name="Rectangle 366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5" name="Rectangle 366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6" name="Rectangle 366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1" name="Group 3550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43" name="Rectangle 364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4" name="Rectangle 364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5" name="Rectangle 364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6" name="Rectangle 364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7" name="Rectangle 364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8" name="Rectangle 364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9" name="Rectangle 364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0" name="Rectangle 364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1" name="Rectangle 365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2" name="Rectangle 365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3" name="Rectangle 365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4" name="Rectangle 365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2" name="Group 3551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31" name="Rectangle 363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2" name="Rectangle 363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3" name="Rectangle 363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4" name="Rectangle 363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5" name="Rectangle 363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6" name="Rectangle 363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7" name="Rectangle 363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8" name="Rectangle 363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9" name="Rectangle 363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0" name="Rectangle 363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1" name="Rectangle 364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2" name="Rectangle 364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3" name="Group 3552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19" name="Rectangle 361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0" name="Rectangle 361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1" name="Rectangle 362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2" name="Rectangle 362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3" name="Rectangle 362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4" name="Rectangle 362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5" name="Rectangle 362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6" name="Rectangle 362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7" name="Rectangle 362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8" name="Rectangle 362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9" name="Rectangle 362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0" name="Rectangle 362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4" name="Group 3553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07" name="Rectangle 360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8" name="Rectangle 360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9" name="Rectangle 360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0" name="Rectangle 360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1" name="Rectangle 361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2" name="Rectangle 361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3" name="Rectangle 361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4" name="Rectangle 361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5" name="Rectangle 361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6" name="Rectangle 361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7" name="Rectangle 361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8" name="Rectangle 361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5" name="Group 3554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95" name="Rectangle 359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6" name="Rectangle 359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7" name="Rectangle 359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8" name="Rectangle 359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9" name="Rectangle 359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0" name="Rectangle 359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1" name="Rectangle 360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2" name="Rectangle 360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3" name="Rectangle 360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4" name="Rectangle 360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5" name="Rectangle 360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6" name="Rectangle 360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6" name="Group 3555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83" name="Rectangle 35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4" name="Rectangle 35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5" name="Rectangle 35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6" name="Rectangle 35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7" name="Rectangle 35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8" name="Rectangle 35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9" name="Rectangle 35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0" name="Rectangle 35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1" name="Rectangle 35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2" name="Rectangle 35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3" name="Rectangle 35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4" name="Rectangle 35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7" name="Group 3556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71" name="Rectangle 35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2" name="Rectangle 35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3" name="Rectangle 35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4" name="Rectangle 35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5" name="Rectangle 35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6" name="Rectangle 35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7" name="Rectangle 35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8" name="Rectangle 35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9" name="Rectangle 35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0" name="Rectangle 35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1" name="Rectangle 35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2" name="Rectangle 35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8" name="Group 3557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59" name="Rectangle 35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0" name="Rectangle 35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1" name="Rectangle 3560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2" name="Rectangle 35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3" name="Rectangle 35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4" name="Rectangle 35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5" name="Rectangle 35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6" name="Rectangle 35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7" name="Rectangle 35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8" name="Rectangle 35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9" name="Rectangle 35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0" name="Rectangle 35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9" name="Group 18"/>
            <p:cNvGrpSpPr/>
            <p:nvPr/>
          </p:nvGrpSpPr>
          <p:grpSpPr>
            <a:xfrm>
              <a:off x="4832540" y="3752341"/>
              <a:ext cx="1171022" cy="1143563"/>
              <a:chOff x="4680140" y="3752341"/>
              <a:chExt cx="1171022" cy="1143563"/>
            </a:xfrm>
          </p:grpSpPr>
          <p:grpSp>
            <p:nvGrpSpPr>
              <p:cNvPr id="3736" name="Group 3735"/>
              <p:cNvGrpSpPr/>
              <p:nvPr/>
            </p:nvGrpSpPr>
            <p:grpSpPr>
              <a:xfrm>
                <a:off x="4683125" y="4503753"/>
                <a:ext cx="193881" cy="192563"/>
                <a:chOff x="2819406" y="5014105"/>
                <a:chExt cx="635012" cy="630694"/>
              </a:xfrm>
            </p:grpSpPr>
            <p:sp>
              <p:nvSpPr>
                <p:cNvPr id="3929" name="Rectangle 392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0" name="Rectangle 392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1" name="Rectangle 393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2" name="Rectangle 393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7" name="Group 3736"/>
              <p:cNvGrpSpPr/>
              <p:nvPr/>
            </p:nvGrpSpPr>
            <p:grpSpPr>
              <a:xfrm>
                <a:off x="5655991" y="4703341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925" name="Rectangle 392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6" name="Rectangle 392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7" name="Rectangle 392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8" name="Rectangle 392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8" name="Group 3737"/>
              <p:cNvGrpSpPr/>
              <p:nvPr/>
            </p:nvGrpSpPr>
            <p:grpSpPr>
              <a:xfrm>
                <a:off x="5365579" y="4514690"/>
                <a:ext cx="193881" cy="192563"/>
                <a:chOff x="2819406" y="5014105"/>
                <a:chExt cx="635012" cy="630694"/>
              </a:xfrm>
            </p:grpSpPr>
            <p:sp>
              <p:nvSpPr>
                <p:cNvPr id="3921" name="Rectangle 39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2" name="Rectangle 39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3" name="Rectangle 39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4" name="Rectangle 39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9" name="Group 3738"/>
              <p:cNvGrpSpPr/>
              <p:nvPr/>
            </p:nvGrpSpPr>
            <p:grpSpPr>
              <a:xfrm>
                <a:off x="4685709" y="3940742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917" name="Rectangle 39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8" name="Rectangle 39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9" name="Rectangle 39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0" name="Rectangle 39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0" name="Group 3739"/>
              <p:cNvGrpSpPr/>
              <p:nvPr/>
            </p:nvGrpSpPr>
            <p:grpSpPr>
              <a:xfrm>
                <a:off x="5361698" y="3944904"/>
                <a:ext cx="193881" cy="192563"/>
                <a:chOff x="2819406" y="5014105"/>
                <a:chExt cx="635012" cy="630694"/>
              </a:xfrm>
            </p:grpSpPr>
            <p:sp>
              <p:nvSpPr>
                <p:cNvPr id="3913" name="Rectangle 391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4" name="Rectangle 391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5" name="Rectangle 391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6" name="Rectangle 391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1" name="Group 3740"/>
              <p:cNvGrpSpPr/>
              <p:nvPr/>
            </p:nvGrpSpPr>
            <p:grpSpPr>
              <a:xfrm>
                <a:off x="4972653" y="3759045"/>
                <a:ext cx="193881" cy="192563"/>
                <a:chOff x="2819406" y="5014105"/>
                <a:chExt cx="635012" cy="630694"/>
              </a:xfrm>
            </p:grpSpPr>
            <p:sp>
              <p:nvSpPr>
                <p:cNvPr id="3909" name="Rectangle 390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0" name="Rectangle 390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1" name="Rectangle 391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2" name="Rectangle 391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2" name="Group 3741"/>
              <p:cNvGrpSpPr/>
              <p:nvPr/>
            </p:nvGrpSpPr>
            <p:grpSpPr>
              <a:xfrm>
                <a:off x="5562036" y="4136302"/>
                <a:ext cx="193881" cy="192563"/>
                <a:chOff x="2819406" y="5014105"/>
                <a:chExt cx="635012" cy="630694"/>
              </a:xfrm>
            </p:grpSpPr>
            <p:sp>
              <p:nvSpPr>
                <p:cNvPr id="3905" name="Rectangle 390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6" name="Rectangle 390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7" name="Rectangle 390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8" name="Rectangle 390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3" name="Group 3742"/>
              <p:cNvGrpSpPr/>
              <p:nvPr/>
            </p:nvGrpSpPr>
            <p:grpSpPr>
              <a:xfrm>
                <a:off x="5170406" y="3752341"/>
                <a:ext cx="193881" cy="192563"/>
                <a:chOff x="2819406" y="5014105"/>
                <a:chExt cx="635012" cy="630694"/>
              </a:xfrm>
            </p:grpSpPr>
            <p:sp>
              <p:nvSpPr>
                <p:cNvPr id="3901" name="Rectangle 390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2" name="Rectangle 390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3" name="Rectangle 390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4" name="Rectangle 390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4" name="Group 3743"/>
              <p:cNvGrpSpPr/>
              <p:nvPr/>
            </p:nvGrpSpPr>
            <p:grpSpPr>
              <a:xfrm>
                <a:off x="4680140" y="375780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3745" name="Group 3744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89" name="Rectangle 388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0" name="Rectangle 388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1" name="Rectangle 389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2" name="Rectangle 389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3" name="Rectangle 389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4" name="Rectangle 389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5" name="Rectangle 389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6" name="Rectangle 389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7" name="Rectangle 389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8" name="Rectangle 389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9" name="Rectangle 389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0" name="Rectangle 389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6" name="Group 3745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77" name="Rectangle 387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8" name="Rectangle 387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9" name="Rectangle 387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0" name="Rectangle 387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1" name="Rectangle 388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2" name="Rectangle 388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3" name="Rectangle 388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4" name="Rectangle 388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5" name="Rectangle 388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6" name="Rectangle 388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7" name="Rectangle 388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8" name="Rectangle 388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7" name="Group 3746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65" name="Rectangle 386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6" name="Rectangle 386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7" name="Rectangle 386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8" name="Rectangle 386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9" name="Rectangle 386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0" name="Rectangle 386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1" name="Rectangle 387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2" name="Rectangle 387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3" name="Rectangle 387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4" name="Rectangle 387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5" name="Rectangle 387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6" name="Rectangle 387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8" name="Group 3747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53" name="Rectangle 385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4" name="Rectangle 385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5" name="Rectangle 385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6" name="Rectangle 385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7" name="Rectangle 385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8" name="Rectangle 385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9" name="Rectangle 385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0" name="Rectangle 385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1" name="Rectangle 386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2" name="Rectangle 386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3" name="Rectangle 386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4" name="Rectangle 386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9" name="Group 3748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41" name="Rectangle 384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2" name="Rectangle 384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3" name="Rectangle 384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4" name="Rectangle 384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5" name="Rectangle 384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6" name="Rectangle 384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7" name="Rectangle 384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8" name="Rectangle 384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9" name="Rectangle 384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0" name="Rectangle 384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1" name="Rectangle 385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2" name="Rectangle 385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0" name="Group 3749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29" name="Rectangle 382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0" name="Rectangle 382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1" name="Rectangle 383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2" name="Rectangle 383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3" name="Rectangle 383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4" name="Rectangle 383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5" name="Rectangle 383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6" name="Rectangle 383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7" name="Rectangle 383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8" name="Rectangle 383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9" name="Rectangle 383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0" name="Rectangle 383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1" name="Group 3750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17" name="Rectangle 381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8" name="Rectangle 381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9" name="Rectangle 381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0" name="Rectangle 381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1" name="Rectangle 382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2" name="Rectangle 382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3" name="Rectangle 382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4" name="Rectangle 382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5" name="Rectangle 382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6" name="Rectangle 382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7" name="Rectangle 382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8" name="Rectangle 382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2" name="Group 3751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05" name="Rectangle 380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6" name="Rectangle 380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7" name="Rectangle 380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8" name="Rectangle 380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9" name="Rectangle 380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0" name="Rectangle 380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1" name="Rectangle 381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2" name="Rectangle 381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3" name="Rectangle 381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4" name="Rectangle 381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5" name="Rectangle 381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6" name="Rectangle 381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3" name="Group 375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93" name="Rectangle 379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4" name="Rectangle 379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5" name="Rectangle 379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6" name="Rectangle 379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7" name="Rectangle 379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8" name="Rectangle 379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9" name="Rectangle 379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0" name="Rectangle 379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1" name="Rectangle 380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2" name="Rectangle 380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3" name="Rectangle 380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4" name="Rectangle 380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4" name="Group 375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81" name="Rectangle 378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2" name="Rectangle 378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3" name="Rectangle 378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4" name="Rectangle 378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5" name="Rectangle 378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6" name="Rectangle 378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7" name="Rectangle 378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8" name="Rectangle 378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9" name="Rectangle 378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0" name="Rectangle 378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1" name="Rectangle 379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2" name="Rectangle 379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5" name="Group 3754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69" name="Rectangle 37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0" name="Rectangle 37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1" name="Rectangle 37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2" name="Rectangle 37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3" name="Rectangle 37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4" name="Rectangle 37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5" name="Rectangle 37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6" name="Rectangle 37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7" name="Rectangle 37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8" name="Rectangle 37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9" name="Rectangle 37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0" name="Rectangle 37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6" name="Group 3755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57" name="Rectangle 37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8" name="Rectangle 37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9" name="Rectangle 3758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0" name="Rectangle 37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1" name="Rectangle 37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2" name="Rectangle 37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3" name="Rectangle 37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4" name="Rectangle 37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5" name="Rectangle 37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6" name="Rectangle 37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7" name="Rectangle 37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8" name="Rectangle 37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8" name="Group 17"/>
            <p:cNvGrpSpPr/>
            <p:nvPr/>
          </p:nvGrpSpPr>
          <p:grpSpPr>
            <a:xfrm>
              <a:off x="6374523" y="3752811"/>
              <a:ext cx="1171022" cy="1141590"/>
              <a:chOff x="6222123" y="3752811"/>
              <a:chExt cx="1171022" cy="1141590"/>
            </a:xfrm>
          </p:grpSpPr>
          <p:grpSp>
            <p:nvGrpSpPr>
              <p:cNvPr id="3934" name="Group 3933"/>
              <p:cNvGrpSpPr/>
              <p:nvPr/>
            </p:nvGrpSpPr>
            <p:grpSpPr>
              <a:xfrm>
                <a:off x="6225108" y="4504223"/>
                <a:ext cx="193881" cy="192563"/>
                <a:chOff x="2819406" y="5014105"/>
                <a:chExt cx="635012" cy="630694"/>
              </a:xfrm>
            </p:grpSpPr>
            <p:sp>
              <p:nvSpPr>
                <p:cNvPr id="4127" name="Rectangle 412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8" name="Rectangle 412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9" name="Rectangle 412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0" name="Rectangle 412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5" name="Group 3934"/>
              <p:cNvGrpSpPr/>
              <p:nvPr/>
            </p:nvGrpSpPr>
            <p:grpSpPr>
              <a:xfrm>
                <a:off x="6511886" y="4034339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123" name="Rectangle 412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4" name="Rectangle 412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5" name="Rectangle 412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6" name="Rectangle 412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6" name="Group 3935"/>
              <p:cNvGrpSpPr/>
              <p:nvPr/>
            </p:nvGrpSpPr>
            <p:grpSpPr>
              <a:xfrm>
                <a:off x="6907562" y="4515160"/>
                <a:ext cx="193881" cy="192563"/>
                <a:chOff x="2819406" y="5014105"/>
                <a:chExt cx="635012" cy="630694"/>
              </a:xfrm>
            </p:grpSpPr>
            <p:sp>
              <p:nvSpPr>
                <p:cNvPr id="4119" name="Rectangle 41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0" name="Rectangle 41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1" name="Rectangle 41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2" name="Rectangle 41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7" name="Group 3936"/>
              <p:cNvGrpSpPr/>
              <p:nvPr/>
            </p:nvGrpSpPr>
            <p:grpSpPr>
              <a:xfrm>
                <a:off x="6705767" y="4329335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115" name="Rectangle 41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6" name="Rectangle 41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7" name="Rectangle 41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8" name="Rectangle 41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8" name="Group 3937"/>
              <p:cNvGrpSpPr/>
              <p:nvPr/>
            </p:nvGrpSpPr>
            <p:grpSpPr>
              <a:xfrm>
                <a:off x="6903681" y="3945374"/>
                <a:ext cx="193881" cy="192563"/>
                <a:chOff x="2819406" y="5014105"/>
                <a:chExt cx="635012" cy="630694"/>
              </a:xfrm>
            </p:grpSpPr>
            <p:sp>
              <p:nvSpPr>
                <p:cNvPr id="4111" name="Rectangle 41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2" name="Rectangle 41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3" name="Rectangle 41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4" name="Rectangle 41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9" name="Group 3938"/>
              <p:cNvGrpSpPr/>
              <p:nvPr/>
            </p:nvGrpSpPr>
            <p:grpSpPr>
              <a:xfrm>
                <a:off x="6514636" y="3759515"/>
                <a:ext cx="193881" cy="192563"/>
                <a:chOff x="2819406" y="5014105"/>
                <a:chExt cx="635012" cy="630694"/>
              </a:xfrm>
            </p:grpSpPr>
            <p:sp>
              <p:nvSpPr>
                <p:cNvPr id="4107" name="Rectangle 41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8" name="Rectangle 41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9" name="Rectangle 41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0" name="Rectangle 41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40" name="Group 3939"/>
              <p:cNvGrpSpPr/>
              <p:nvPr/>
            </p:nvGrpSpPr>
            <p:grpSpPr>
              <a:xfrm>
                <a:off x="7104019" y="4136772"/>
                <a:ext cx="193881" cy="192563"/>
                <a:chOff x="2819406" y="5014105"/>
                <a:chExt cx="635012" cy="630694"/>
              </a:xfrm>
            </p:grpSpPr>
            <p:sp>
              <p:nvSpPr>
                <p:cNvPr id="4103" name="Rectangle 41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4" name="Rectangle 41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5" name="Rectangle 41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6" name="Rectangle 41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41" name="Group 3940"/>
              <p:cNvGrpSpPr/>
              <p:nvPr/>
            </p:nvGrpSpPr>
            <p:grpSpPr>
              <a:xfrm>
                <a:off x="6712389" y="3752811"/>
                <a:ext cx="193881" cy="192563"/>
                <a:chOff x="2819406" y="5014105"/>
                <a:chExt cx="635012" cy="630694"/>
              </a:xfrm>
            </p:grpSpPr>
            <p:sp>
              <p:nvSpPr>
                <p:cNvPr id="4099" name="Rectangle 409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0" name="Rectangle 409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1" name="Rectangle 410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410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42" name="Group 3941"/>
              <p:cNvGrpSpPr/>
              <p:nvPr/>
            </p:nvGrpSpPr>
            <p:grpSpPr>
              <a:xfrm>
                <a:off x="6222123" y="375827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3943" name="Group 3942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87" name="Rectangle 40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8" name="Rectangle 40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9" name="Rectangle 40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0" name="Rectangle 40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1" name="Rectangle 40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2" name="Rectangle 40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3" name="Rectangle 40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4" name="Rectangle 40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5" name="Rectangle 40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6" name="Rectangle 40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7" name="Rectangle 40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8" name="Rectangle 40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4" name="Group 3943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75" name="Rectangle 407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6" name="Rectangle 407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7" name="Rectangle 407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8" name="Rectangle 407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9" name="Rectangle 407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0" name="Rectangle 407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1" name="Rectangle 408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2" name="Rectangle 408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3" name="Rectangle 408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4" name="Rectangle 408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5" name="Rectangle 408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6" name="Rectangle 408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5" name="Group 3944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63" name="Rectangle 406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4" name="Rectangle 406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5" name="Rectangle 406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6" name="Rectangle 406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7" name="Rectangle 406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8" name="Rectangle 406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9" name="Rectangle 406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0" name="Rectangle 406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1" name="Rectangle 407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2" name="Rectangle 407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3" name="Rectangle 407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4" name="Rectangle 407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6" name="Group 3945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51" name="Rectangle 405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2" name="Rectangle 405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3" name="Rectangle 405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4" name="Rectangle 405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5" name="Rectangle 405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6" name="Rectangle 405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7" name="Rectangle 405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8" name="Rectangle 405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9" name="Rectangle 405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0" name="Rectangle 405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1" name="Rectangle 406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2" name="Rectangle 406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7" name="Group 3946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39" name="Rectangle 403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0" name="Rectangle 403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1" name="Rectangle 404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2" name="Rectangle 404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3" name="Rectangle 404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4" name="Rectangle 404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5" name="Rectangle 404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6" name="Rectangle 404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7" name="Rectangle 404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8" name="Rectangle 404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9" name="Rectangle 404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0" name="Rectangle 404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8" name="Group 3947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27" name="Rectangle 402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8" name="Rectangle 402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9" name="Rectangle 402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0" name="Rectangle 402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1" name="Rectangle 403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2" name="Rectangle 403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3" name="Rectangle 403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4" name="Rectangle 403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5" name="Rectangle 403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6" name="Rectangle 403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7" name="Rectangle 403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8" name="Rectangle 403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9" name="Group 3948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15" name="Rectangle 401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6" name="Rectangle 401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7" name="Rectangle 401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8" name="Rectangle 401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9" name="Rectangle 401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0" name="Rectangle 401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1" name="Rectangle 402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2" name="Rectangle 402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3" name="Rectangle 402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4" name="Rectangle 402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5" name="Rectangle 402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6" name="Rectangle 402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0" name="Group 3949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03" name="Rectangle 400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4" name="Rectangle 400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5" name="Rectangle 400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6" name="Rectangle 400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7" name="Rectangle 400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8" name="Rectangle 400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9" name="Rectangle 400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0" name="Rectangle 400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1" name="Rectangle 401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2" name="Rectangle 401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3" name="Rectangle 401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4" name="Rectangle 401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1" name="Group 3950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91" name="Rectangle 399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2" name="Rectangle 399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3" name="Rectangle 399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4" name="Rectangle 399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5" name="Rectangle 399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6" name="Rectangle 399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7" name="Rectangle 399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8" name="Rectangle 399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9" name="Rectangle 399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0" name="Rectangle 399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1" name="Rectangle 400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2" name="Rectangle 400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2" name="Group 3951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79" name="Rectangle 397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0" name="Rectangle 397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1" name="Rectangle 398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2" name="Rectangle 398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3" name="Rectangle 398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4" name="Rectangle 398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5" name="Rectangle 398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6" name="Rectangle 398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7" name="Rectangle 398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8" name="Rectangle 398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9" name="Rectangle 398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0" name="Rectangle 398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3" name="Group 3952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67" name="Rectangle 396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8" name="Rectangle 396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9" name="Rectangle 396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0" name="Rectangle 396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1" name="Rectangle 397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2" name="Rectangle 397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3" name="Rectangle 397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4" name="Rectangle 397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5" name="Rectangle 397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6" name="Rectangle 397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7" name="Rectangle 397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8" name="Rectangle 39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4" name="Group 3953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55" name="Rectangle 395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6" name="Rectangle 395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7" name="Rectangle 3956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8" name="Rectangle 395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9" name="Rectangle 395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0" name="Rectangle 395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1" name="Rectangle 396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2" name="Rectangle 396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3" name="Rectangle 396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4" name="Rectangle 396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5" name="Rectangle 396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6" name="Rectangle 396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1762425" y="5402401"/>
              <a:ext cx="1171022" cy="1143000"/>
              <a:chOff x="1610025" y="5402401"/>
              <a:chExt cx="1171022" cy="1143000"/>
            </a:xfrm>
          </p:grpSpPr>
          <p:grpSp>
            <p:nvGrpSpPr>
              <p:cNvPr id="4132" name="Group 4131"/>
              <p:cNvGrpSpPr/>
              <p:nvPr/>
            </p:nvGrpSpPr>
            <p:grpSpPr>
              <a:xfrm>
                <a:off x="1613010" y="6153813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325" name="Rectangle 432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6" name="Rectangle 432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7" name="Rectangle 432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8" name="Rectangle 432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3" name="Group 4132"/>
              <p:cNvGrpSpPr/>
              <p:nvPr/>
            </p:nvGrpSpPr>
            <p:grpSpPr>
              <a:xfrm>
                <a:off x="1901243" y="635283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321" name="Rectangle 43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2" name="Rectangle 43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3" name="Rectangle 43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4" name="Rectangle 43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4" name="Group 4133"/>
              <p:cNvGrpSpPr/>
              <p:nvPr/>
            </p:nvGrpSpPr>
            <p:grpSpPr>
              <a:xfrm>
                <a:off x="2295464" y="6164750"/>
                <a:ext cx="193881" cy="192563"/>
                <a:chOff x="2819406" y="5014105"/>
                <a:chExt cx="635012" cy="630694"/>
              </a:xfrm>
            </p:grpSpPr>
            <p:sp>
              <p:nvSpPr>
                <p:cNvPr id="4317" name="Rectangle 43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8" name="Rectangle 43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9" name="Rectangle 43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0" name="Rectangle 43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5" name="Group 4134"/>
              <p:cNvGrpSpPr/>
              <p:nvPr/>
            </p:nvGrpSpPr>
            <p:grpSpPr>
              <a:xfrm>
                <a:off x="1711239" y="5785834"/>
                <a:ext cx="193881" cy="192563"/>
                <a:chOff x="2819406" y="5014105"/>
                <a:chExt cx="635012" cy="630694"/>
              </a:xfrm>
            </p:grpSpPr>
            <p:sp>
              <p:nvSpPr>
                <p:cNvPr id="4313" name="Rectangle 431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4" name="Rectangle 431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5" name="Rectangle 431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6" name="Rectangle 431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6" name="Group 4135"/>
              <p:cNvGrpSpPr/>
              <p:nvPr/>
            </p:nvGrpSpPr>
            <p:grpSpPr>
              <a:xfrm>
                <a:off x="2291583" y="559496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309" name="Rectangle 430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0" name="Rectangle 430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1" name="Rectangle 431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2" name="Rectangle 431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7" name="Group 4136"/>
              <p:cNvGrpSpPr/>
              <p:nvPr/>
            </p:nvGrpSpPr>
            <p:grpSpPr>
              <a:xfrm>
                <a:off x="1902538" y="5409105"/>
                <a:ext cx="193881" cy="192563"/>
                <a:chOff x="2819406" y="5014105"/>
                <a:chExt cx="635012" cy="630694"/>
              </a:xfrm>
            </p:grpSpPr>
            <p:sp>
              <p:nvSpPr>
                <p:cNvPr id="4305" name="Rectangle 430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6" name="Rectangle 430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7" name="Rectangle 430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8" name="Rectangle 430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8" name="Group 4137"/>
              <p:cNvGrpSpPr/>
              <p:nvPr/>
            </p:nvGrpSpPr>
            <p:grpSpPr>
              <a:xfrm>
                <a:off x="2491921" y="5786362"/>
                <a:ext cx="193881" cy="192563"/>
                <a:chOff x="2819406" y="5014105"/>
                <a:chExt cx="635012" cy="630694"/>
              </a:xfrm>
            </p:grpSpPr>
            <p:sp>
              <p:nvSpPr>
                <p:cNvPr id="4301" name="Rectangle 430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2" name="Rectangle 430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3" name="Rectangle 430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4" name="Rectangle 430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9" name="Group 4138"/>
              <p:cNvGrpSpPr/>
              <p:nvPr/>
            </p:nvGrpSpPr>
            <p:grpSpPr>
              <a:xfrm>
                <a:off x="2100291" y="5402401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297" name="Rectangle 429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8" name="Rectangle 429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9" name="Rectangle 429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0" name="Rectangle 429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40" name="Group 4139"/>
              <p:cNvGrpSpPr/>
              <p:nvPr/>
            </p:nvGrpSpPr>
            <p:grpSpPr>
              <a:xfrm>
                <a:off x="1610025" y="540786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141" name="Group 4140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85" name="Rectangle 428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6" name="Rectangle 428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7" name="Rectangle 428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8" name="Rectangle 428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9" name="Rectangle 428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0" name="Rectangle 428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1" name="Rectangle 429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2" name="Rectangle 429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3" name="Rectangle 429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4" name="Rectangle 429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5" name="Rectangle 429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6" name="Rectangle 429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2" name="Group 4141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73" name="Rectangle 427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4" name="Rectangle 427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5" name="Rectangle 427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6" name="Rectangle 427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7" name="Rectangle 427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8" name="Rectangle 427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9" name="Rectangle 427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0" name="Rectangle 427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1" name="Rectangle 428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2" name="Rectangle 428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3" name="Rectangle 428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4" name="Rectangle 428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3" name="Group 4142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61" name="Rectangle 426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2" name="Rectangle 426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3" name="Rectangle 426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4" name="Rectangle 426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5" name="Rectangle 426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6" name="Rectangle 426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7" name="Rectangle 426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8" name="Rectangle 426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9" name="Rectangle 426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0" name="Rectangle 426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1" name="Rectangle 427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2" name="Rectangle 427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4" name="Group 4143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49" name="Rectangle 424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0" name="Rectangle 424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1" name="Rectangle 425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2" name="Rectangle 425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3" name="Rectangle 425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4" name="Rectangle 425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5" name="Rectangle 425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6" name="Rectangle 425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7" name="Rectangle 425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8" name="Rectangle 425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9" name="Rectangle 425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0" name="Rectangle 425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5" name="Group 4144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37" name="Rectangle 423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8" name="Rectangle 423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9" name="Rectangle 423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0" name="Rectangle 423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1" name="Rectangle 424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2" name="Rectangle 424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3" name="Rectangle 424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4" name="Rectangle 424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5" name="Rectangle 424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6" name="Rectangle 424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7" name="Rectangle 424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8" name="Rectangle 424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6" name="Group 4145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25" name="Rectangle 422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6" name="Rectangle 422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7" name="Rectangle 422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8" name="Rectangle 422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9" name="Rectangle 422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0" name="Rectangle 422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1" name="Rectangle 423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2" name="Rectangle 423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3" name="Rectangle 423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4" name="Rectangle 423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5" name="Rectangle 423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6" name="Rectangle 423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7" name="Group 4146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13" name="Rectangle 421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4" name="Rectangle 421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5" name="Rectangle 421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6" name="Rectangle 421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7" name="Rectangle 421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8" name="Rectangle 421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9" name="Rectangle 421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0" name="Rectangle 421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1" name="Rectangle 422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2" name="Rectangle 422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3" name="Rectangle 422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4" name="Rectangle 422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8" name="Group 4147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01" name="Rectangle 420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2" name="Rectangle 420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3" name="Rectangle 420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4" name="Rectangle 420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5" name="Rectangle 420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6" name="Rectangle 420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7" name="Rectangle 420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8" name="Rectangle 420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9" name="Rectangle 420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0" name="Rectangle 420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1" name="Rectangle 421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2" name="Rectangle 421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9" name="Group 4148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89" name="Rectangle 418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0" name="Rectangle 418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1" name="Rectangle 419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2" name="Rectangle 419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3" name="Rectangle 419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4" name="Rectangle 419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5" name="Rectangle 419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6" name="Rectangle 419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7" name="Rectangle 419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8" name="Rectangle 419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9" name="Rectangle 419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0" name="Rectangle 419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0" name="Group 4149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77" name="Rectangle 417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8" name="Rectangle 417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9" name="Rectangle 417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0" name="Rectangle 417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1" name="Rectangle 418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2" name="Rectangle 418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3" name="Rectangle 418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4" name="Rectangle 418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5" name="Rectangle 418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6" name="Rectangle 418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7" name="Rectangle 418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8" name="Rectangle 418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1" name="Group 4150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65" name="Rectangle 416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6" name="Rectangle 416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7" name="Rectangle 416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8" name="Rectangle 416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9" name="Rectangle 416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0" name="Rectangle 416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1" name="Rectangle 417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2" name="Rectangle 417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3" name="Rectangle 417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4" name="Rectangle 417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5" name="Rectangle 417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6" name="Rectangle 417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2" name="Group 4151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53" name="Rectangle 415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4" name="Rectangle 415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5" name="Rectangle 4154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6" name="Rectangle 415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7" name="Rectangle 415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8" name="Rectangle 415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9" name="Rectangle 415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0" name="Rectangle 415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1" name="Rectangle 416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2" name="Rectangle 416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3" name="Rectangle 416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4" name="Rectangle 416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3304409" y="5408338"/>
              <a:ext cx="1171022" cy="1136123"/>
              <a:chOff x="3152009" y="5408338"/>
              <a:chExt cx="1171022" cy="1136123"/>
            </a:xfrm>
          </p:grpSpPr>
          <p:grpSp>
            <p:nvGrpSpPr>
              <p:cNvPr id="4330" name="Group 4329"/>
              <p:cNvGrpSpPr/>
              <p:nvPr/>
            </p:nvGrpSpPr>
            <p:grpSpPr>
              <a:xfrm>
                <a:off x="3637996" y="5790993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523" name="Rectangle 452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4" name="Rectangle 452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5" name="Rectangle 452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6" name="Rectangle 452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1" name="Group 4330"/>
              <p:cNvGrpSpPr/>
              <p:nvPr/>
            </p:nvGrpSpPr>
            <p:grpSpPr>
              <a:xfrm>
                <a:off x="3440892" y="5972509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519" name="Rectangle 45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0" name="Rectangle 45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1" name="Rectangle 45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2" name="Rectangle 45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2" name="Group 4331"/>
              <p:cNvGrpSpPr/>
              <p:nvPr/>
            </p:nvGrpSpPr>
            <p:grpSpPr>
              <a:xfrm>
                <a:off x="3837448" y="6165220"/>
                <a:ext cx="193881" cy="192563"/>
                <a:chOff x="2819406" y="5014105"/>
                <a:chExt cx="635012" cy="630694"/>
              </a:xfrm>
            </p:grpSpPr>
            <p:sp>
              <p:nvSpPr>
                <p:cNvPr id="4515" name="Rectangle 45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6" name="Rectangle 45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7" name="Rectangle 45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8" name="Rectangle 45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3" name="Group 4332"/>
              <p:cNvGrpSpPr/>
              <p:nvPr/>
            </p:nvGrpSpPr>
            <p:grpSpPr>
              <a:xfrm>
                <a:off x="3253223" y="5786304"/>
                <a:ext cx="193881" cy="192563"/>
                <a:chOff x="2819406" y="5014105"/>
                <a:chExt cx="635012" cy="630694"/>
              </a:xfrm>
            </p:grpSpPr>
            <p:sp>
              <p:nvSpPr>
                <p:cNvPr id="4511" name="Rectangle 45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" name="Rectangle 45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" name="Rectangle 45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4" name="Rectangle 45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4" name="Group 4333"/>
              <p:cNvGrpSpPr/>
              <p:nvPr/>
            </p:nvGrpSpPr>
            <p:grpSpPr>
              <a:xfrm>
                <a:off x="4033906" y="5591742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507" name="Rectangle 45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" name="Rectangle 45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" name="Rectangle 45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" name="Rectangle 45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5" name="Group 4334"/>
              <p:cNvGrpSpPr/>
              <p:nvPr/>
            </p:nvGrpSpPr>
            <p:grpSpPr>
              <a:xfrm>
                <a:off x="3444522" y="5409575"/>
                <a:ext cx="193881" cy="192563"/>
                <a:chOff x="2819406" y="5014105"/>
                <a:chExt cx="635012" cy="630694"/>
              </a:xfrm>
            </p:grpSpPr>
            <p:sp>
              <p:nvSpPr>
                <p:cNvPr id="4503" name="Rectangle 45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4" name="Rectangle 45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" name="Rectangle 45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" name="Rectangle 45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6" name="Group 4335"/>
              <p:cNvGrpSpPr/>
              <p:nvPr/>
            </p:nvGrpSpPr>
            <p:grpSpPr>
              <a:xfrm>
                <a:off x="4033905" y="5786832"/>
                <a:ext cx="193881" cy="192563"/>
                <a:chOff x="2819406" y="5014105"/>
                <a:chExt cx="635012" cy="630694"/>
              </a:xfrm>
            </p:grpSpPr>
            <p:sp>
              <p:nvSpPr>
                <p:cNvPr id="4499" name="Rectangle 449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0" name="Rectangle 449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1" name="Rectangle 450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2" name="Rectangle 450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7" name="Group 4336"/>
              <p:cNvGrpSpPr/>
              <p:nvPr/>
            </p:nvGrpSpPr>
            <p:grpSpPr>
              <a:xfrm>
                <a:off x="3154688" y="6346376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495" name="Rectangle 449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6" name="Rectangle 449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7" name="Rectangle 449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8" name="Rectangle 449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8" name="Group 4337"/>
              <p:cNvGrpSpPr/>
              <p:nvPr/>
            </p:nvGrpSpPr>
            <p:grpSpPr>
              <a:xfrm>
                <a:off x="3152009" y="540833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339" name="Group 4338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83" name="Rectangle 44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4" name="Rectangle 44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5" name="Rectangle 44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6" name="Rectangle 44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7" name="Rectangle 44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8" name="Rectangle 44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9" name="Rectangle 44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0" name="Rectangle 44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1" name="Rectangle 44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2" name="Rectangle 44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3" name="Rectangle 44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4" name="Rectangle 44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0" name="Group 4339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71" name="Rectangle 44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2" name="Rectangle 44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3" name="Rectangle 44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4" name="Rectangle 44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5" name="Rectangle 44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6" name="Rectangle 44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7" name="Rectangle 44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8" name="Rectangle 44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9" name="Rectangle 44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0" name="Rectangle 44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1" name="Rectangle 44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2" name="Rectangle 44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1" name="Group 4340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59" name="Rectangle 44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0" name="Rectangle 44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1" name="Rectangle 446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2" name="Rectangle 44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3" name="Rectangle 44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4" name="Rectangle 44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5" name="Rectangle 44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6" name="Rectangle 44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7" name="Rectangle 44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8" name="Rectangle 44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9" name="Rectangle 44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0" name="Rectangle 44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2" name="Group 4341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47" name="Rectangle 444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8" name="Rectangle 444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9" name="Rectangle 444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0" name="Rectangle 444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1" name="Rectangle 445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2" name="Rectangle 445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3" name="Rectangle 445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4" name="Rectangle 445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5" name="Rectangle 445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6" name="Rectangle 445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7" name="Rectangle 445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8" name="Rectangle 445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3" name="Group 4342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35" name="Rectangle 443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6" name="Rectangle 443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7" name="Rectangle 443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8" name="Rectangle 443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9" name="Rectangle 443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0" name="Rectangle 443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1" name="Rectangle 444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2" name="Rectangle 444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3" name="Rectangle 444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4" name="Rectangle 444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5" name="Rectangle 444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6" name="Rectangle 444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4" name="Group 4343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23" name="Rectangle 442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4" name="Rectangle 442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5" name="Rectangle 442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6" name="Rectangle 442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7" name="Rectangle 442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8" name="Rectangle 442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9" name="Rectangle 442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0" name="Rectangle 442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1" name="Rectangle 443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2" name="Rectangle 443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3" name="Rectangle 443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4" name="Rectangle 443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5" name="Group 4344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11" name="Rectangle 441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2" name="Rectangle 441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3" name="Rectangle 441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4" name="Rectangle 44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5" name="Rectangle 441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6" name="Rectangle 441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7" name="Rectangle 441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8" name="Rectangle 441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9" name="Rectangle 441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0" name="Rectangle 441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1" name="Rectangle 442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2" name="Rectangle 442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6" name="Group 4345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99" name="Rectangle 43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0" name="Rectangle 43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1" name="Rectangle 44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2" name="Rectangle 44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3" name="Rectangle 44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4" name="Rectangle 44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5" name="Rectangle 44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6" name="Rectangle 44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7" name="Rectangle 44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8" name="Rectangle 44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9" name="Rectangle 44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0" name="Rectangle 44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7" name="Group 4346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87" name="Rectangle 43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8" name="Rectangle 43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9" name="Rectangle 43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0" name="Rectangle 43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1" name="Rectangle 43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2" name="Rectangle 43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3" name="Rectangle 43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4" name="Rectangle 43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5" name="Rectangle 43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6" name="Rectangle 43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7" name="Rectangle 43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8" name="Rectangle 43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8" name="Group 4347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75" name="Rectangle 437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6" name="Rectangle 437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7" name="Rectangle 437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8" name="Rectangle 437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9" name="Rectangle 437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0" name="Rectangle 437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1" name="Rectangle 438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2" name="Rectangle 438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3" name="Rectangle 438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4" name="Rectangle 438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5" name="Rectangle 438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6" name="Rectangle 438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9" name="Group 4348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63" name="Rectangle 436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4" name="Rectangle 436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5" name="Rectangle 436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6" name="Rectangle 436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7" name="Rectangle 436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8" name="Rectangle 436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9" name="Rectangle 436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0" name="Rectangle 436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1" name="Rectangle 437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2" name="Rectangle 437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3" name="Rectangle 437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4" name="Rectangle 437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50" name="Group 4349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51" name="Rectangle 435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2" name="Rectangle 435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3" name="Rectangle 4352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4" name="Rectangle 435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5" name="Rectangle 435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6" name="Rectangle 435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7" name="Rectangle 435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8" name="Rectangle 435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9" name="Rectangle 435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0" name="Rectangle 435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1" name="Rectangle 436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2" name="Rectangle 436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4845098" y="5404953"/>
              <a:ext cx="1172317" cy="1147824"/>
              <a:chOff x="4692698" y="5404953"/>
              <a:chExt cx="1172317" cy="1147824"/>
            </a:xfrm>
          </p:grpSpPr>
          <p:grpSp>
            <p:nvGrpSpPr>
              <p:cNvPr id="4528" name="Group 4527"/>
              <p:cNvGrpSpPr/>
              <p:nvPr/>
            </p:nvGrpSpPr>
            <p:grpSpPr>
              <a:xfrm>
                <a:off x="4692698" y="5404953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721" name="Rectangle 47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2" name="Rectangle 47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3" name="Rectangle 47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4" name="Rectangle 47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29" name="Group 4528"/>
              <p:cNvGrpSpPr/>
              <p:nvPr/>
            </p:nvGrpSpPr>
            <p:grpSpPr>
              <a:xfrm>
                <a:off x="5285076" y="5588520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717" name="Rectangle 47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8" name="Rectangle 47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9" name="Rectangle 47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0" name="Rectangle 47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0" name="Group 4529"/>
              <p:cNvGrpSpPr/>
              <p:nvPr/>
            </p:nvGrpSpPr>
            <p:grpSpPr>
              <a:xfrm>
                <a:off x="5379432" y="6165690"/>
                <a:ext cx="193881" cy="192563"/>
                <a:chOff x="2819406" y="5014105"/>
                <a:chExt cx="635012" cy="630694"/>
              </a:xfrm>
            </p:grpSpPr>
            <p:sp>
              <p:nvSpPr>
                <p:cNvPr id="4713" name="Rectangle 471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4" name="Rectangle 471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5" name="Rectangle 471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6" name="Rectangle 471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1" name="Group 4530"/>
              <p:cNvGrpSpPr/>
              <p:nvPr/>
            </p:nvGrpSpPr>
            <p:grpSpPr>
              <a:xfrm>
                <a:off x="4795207" y="5786774"/>
                <a:ext cx="193881" cy="192563"/>
                <a:chOff x="2819406" y="5014105"/>
                <a:chExt cx="635012" cy="630694"/>
              </a:xfrm>
            </p:grpSpPr>
            <p:sp>
              <p:nvSpPr>
                <p:cNvPr id="4709" name="Rectangle 470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0" name="Rectangle 470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1" name="Rectangle 471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2" name="Rectangle 471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2" name="Group 4531"/>
              <p:cNvGrpSpPr/>
              <p:nvPr/>
            </p:nvGrpSpPr>
            <p:grpSpPr>
              <a:xfrm>
                <a:off x="5172990" y="6255340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705" name="Rectangle 470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6" name="Rectangle 470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7" name="Rectangle 470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8" name="Rectangle 470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3" name="Group 4532"/>
              <p:cNvGrpSpPr/>
              <p:nvPr/>
            </p:nvGrpSpPr>
            <p:grpSpPr>
              <a:xfrm>
                <a:off x="4986506" y="5410045"/>
                <a:ext cx="193881" cy="192563"/>
                <a:chOff x="2819406" y="5014105"/>
                <a:chExt cx="635012" cy="630694"/>
              </a:xfrm>
            </p:grpSpPr>
            <p:sp>
              <p:nvSpPr>
                <p:cNvPr id="4701" name="Rectangle 470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2" name="Rectangle 470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3" name="Rectangle 470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4" name="Rectangle 470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4" name="Group 4533"/>
              <p:cNvGrpSpPr/>
              <p:nvPr/>
            </p:nvGrpSpPr>
            <p:grpSpPr>
              <a:xfrm>
                <a:off x="5575889" y="5787302"/>
                <a:ext cx="193881" cy="192563"/>
                <a:chOff x="2819406" y="5014105"/>
                <a:chExt cx="635012" cy="630694"/>
              </a:xfrm>
            </p:grpSpPr>
            <p:sp>
              <p:nvSpPr>
                <p:cNvPr id="4697" name="Rectangle 469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8" name="Rectangle 469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9" name="Rectangle 469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0" name="Rectangle 469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5" name="Group 4534"/>
              <p:cNvGrpSpPr/>
              <p:nvPr/>
            </p:nvGrpSpPr>
            <p:grpSpPr>
              <a:xfrm>
                <a:off x="5670028" y="636021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693" name="Rectangle 469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4" name="Rectangle 469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5" name="Rectangle 469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6" name="Rectangle 469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6" name="Group 4535"/>
              <p:cNvGrpSpPr/>
              <p:nvPr/>
            </p:nvGrpSpPr>
            <p:grpSpPr>
              <a:xfrm>
                <a:off x="4693993" y="540880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537" name="Group 4536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81" name="Rectangle 468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2" name="Rectangle 468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3" name="Rectangle 468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4" name="Rectangle 468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5" name="Rectangle 468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6" name="Rectangle 468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7" name="Rectangle 468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8" name="Rectangle 468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9" name="Rectangle 468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0" name="Rectangle 468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1" name="Rectangle 469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2" name="Rectangle 469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8" name="Group 4537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69" name="Rectangle 46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0" name="Rectangle 46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1" name="Rectangle 46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2" name="Rectangle 46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3" name="Rectangle 46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4" name="Rectangle 46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5" name="Rectangle 46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6" name="Rectangle 46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7" name="Rectangle 46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8" name="Rectangle 46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9" name="Rectangle 46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0" name="Rectangle 46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9" name="Group 4538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57" name="Rectangle 46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8" name="Rectangle 46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9" name="Rectangle 465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0" name="Rectangle 46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1" name="Rectangle 46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2" name="Rectangle 46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3" name="Rectangle 46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4" name="Rectangle 46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5" name="Rectangle 46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6" name="Rectangle 46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7" name="Rectangle 46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8" name="Rectangle 46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0" name="Group 4539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45" name="Rectangle 464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6" name="Rectangle 464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7" name="Rectangle 464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8" name="Rectangle 464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9" name="Rectangle 464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0" name="Rectangle 464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1" name="Rectangle 465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2" name="Rectangle 465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3" name="Rectangle 465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4" name="Rectangle 465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5" name="Rectangle 465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6" name="Rectangle 465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1" name="Group 4540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33" name="Rectangle 463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4" name="Rectangle 463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5" name="Rectangle 463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6" name="Rectangle 463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7" name="Rectangle 463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8" name="Rectangle 463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9" name="Rectangle 463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0" name="Rectangle 463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1" name="Rectangle 464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2" name="Rectangle 464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3" name="Rectangle 464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4" name="Rectangle 464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2" name="Group 4541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21" name="Rectangle 462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2" name="Rectangle 462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3" name="Rectangle 462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4" name="Rectangle 462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5" name="Rectangle 462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6" name="Rectangle 462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7" name="Rectangle 462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8" name="Rectangle 462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9" name="Rectangle 462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0" name="Rectangle 462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1" name="Rectangle 463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2" name="Rectangle 463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3" name="Group 4542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09" name="Rectangle 460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0" name="Rectangle 460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1" name="Rectangle 461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2" name="Rectangle 461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3" name="Rectangle 461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4" name="Rectangle 461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5" name="Rectangle 461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6" name="Rectangle 461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7" name="Rectangle 461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8" name="Rectangle 461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9" name="Rectangle 461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0" name="Rectangle 461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4" name="Group 4543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97" name="Rectangle 459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8" name="Rectangle 459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9" name="Rectangle 459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0" name="Rectangle 459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1" name="Rectangle 460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2" name="Rectangle 460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3" name="Rectangle 460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4" name="Rectangle 460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5" name="Rectangle 460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6" name="Rectangle 460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7" name="Rectangle 460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8" name="Rectangle 460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5" name="Group 4544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85" name="Rectangle 458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6" name="Rectangle 458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7" name="Rectangle 458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8" name="Rectangle 458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9" name="Rectangle 458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0" name="Rectangle 458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1" name="Rectangle 459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2" name="Rectangle 459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3" name="Rectangle 459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4" name="Rectangle 459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5" name="Rectangle 459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6" name="Rectangle 459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6" name="Group 4545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73" name="Rectangle 457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4" name="Rectangle 457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5" name="Rectangle 457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6" name="Rectangle 457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7" name="Rectangle 457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8" name="Rectangle 457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9" name="Rectangle 457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0" name="Rectangle 457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1" name="Rectangle 458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2" name="Rectangle 458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3" name="Rectangle 458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4" name="Rectangle 458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7" name="Group 4546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61" name="Rectangle 456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2" name="Rectangle 456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3" name="Rectangle 456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4" name="Rectangle 456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5" name="Rectangle 456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6" name="Rectangle 456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7" name="Rectangle 456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8" name="Rectangle 456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9" name="Rectangle 456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0" name="Rectangle 456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1" name="Rectangle 457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2" name="Rectangle 457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8" name="Group 4547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49" name="Rectangle 454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0" name="Rectangle 454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1" name="Rectangle 4550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2" name="Rectangle 455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3" name="Rectangle 455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4" name="Rectangle 455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5" name="Rectangle 455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6" name="Rectangle 455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7" name="Rectangle 455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8" name="Rectangle 455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9" name="Rectangle 455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0" name="Rectangle 455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3" name="Group 22"/>
            <p:cNvGrpSpPr/>
            <p:nvPr/>
          </p:nvGrpSpPr>
          <p:grpSpPr>
            <a:xfrm>
              <a:off x="6388376" y="5409278"/>
              <a:ext cx="1172716" cy="1136123"/>
              <a:chOff x="6235976" y="5409278"/>
              <a:chExt cx="1172716" cy="1136123"/>
            </a:xfrm>
          </p:grpSpPr>
          <p:grpSp>
            <p:nvGrpSpPr>
              <p:cNvPr id="4726" name="Group 4725"/>
              <p:cNvGrpSpPr/>
              <p:nvPr/>
            </p:nvGrpSpPr>
            <p:grpSpPr>
              <a:xfrm>
                <a:off x="6340288" y="616199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919" name="Rectangle 49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0" name="Rectangle 49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1" name="Rectangle 49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2" name="Rectangle 49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7" name="Group 4726"/>
              <p:cNvGrpSpPr/>
              <p:nvPr/>
            </p:nvGrpSpPr>
            <p:grpSpPr>
              <a:xfrm>
                <a:off x="6428964" y="5973127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915" name="Rectangle 49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6" name="Rectangle 49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7" name="Rectangle 49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8" name="Rectangle 49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8" name="Group 4727"/>
              <p:cNvGrpSpPr/>
              <p:nvPr/>
            </p:nvGrpSpPr>
            <p:grpSpPr>
              <a:xfrm>
                <a:off x="6921415" y="6166160"/>
                <a:ext cx="193881" cy="192563"/>
                <a:chOff x="2819406" y="5014105"/>
                <a:chExt cx="635012" cy="630694"/>
              </a:xfrm>
            </p:grpSpPr>
            <p:sp>
              <p:nvSpPr>
                <p:cNvPr id="4911" name="Rectangle 49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2" name="Rectangle 49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3" name="Rectangle 49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4" name="Rectangle 49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9" name="Group 4728"/>
              <p:cNvGrpSpPr/>
              <p:nvPr/>
            </p:nvGrpSpPr>
            <p:grpSpPr>
              <a:xfrm>
                <a:off x="6337190" y="5787244"/>
                <a:ext cx="193881" cy="192563"/>
                <a:chOff x="2819406" y="5014105"/>
                <a:chExt cx="635012" cy="630694"/>
              </a:xfrm>
            </p:grpSpPr>
            <p:sp>
              <p:nvSpPr>
                <p:cNvPr id="4907" name="Rectangle 49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8" name="Rectangle 49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9" name="Rectangle 49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0" name="Rectangle 49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0" name="Group 4729"/>
              <p:cNvGrpSpPr/>
              <p:nvPr/>
            </p:nvGrpSpPr>
            <p:grpSpPr>
              <a:xfrm>
                <a:off x="7214811" y="6160275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903" name="Rectangle 49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4" name="Rectangle 49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5" name="Rectangle 49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6" name="Rectangle 49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1" name="Group 4730"/>
              <p:cNvGrpSpPr/>
              <p:nvPr/>
            </p:nvGrpSpPr>
            <p:grpSpPr>
              <a:xfrm>
                <a:off x="6528489" y="5410515"/>
                <a:ext cx="193881" cy="192563"/>
                <a:chOff x="2819406" y="5014105"/>
                <a:chExt cx="635012" cy="630694"/>
              </a:xfrm>
            </p:grpSpPr>
            <p:sp>
              <p:nvSpPr>
                <p:cNvPr id="4899" name="Rectangle 489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0" name="Rectangle 489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1" name="Rectangle 490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2" name="Rectangle 490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2" name="Group 4731"/>
              <p:cNvGrpSpPr/>
              <p:nvPr/>
            </p:nvGrpSpPr>
            <p:grpSpPr>
              <a:xfrm>
                <a:off x="7117872" y="5787772"/>
                <a:ext cx="193881" cy="192563"/>
                <a:chOff x="2819406" y="5014105"/>
                <a:chExt cx="635012" cy="630694"/>
              </a:xfrm>
            </p:grpSpPr>
            <p:sp>
              <p:nvSpPr>
                <p:cNvPr id="4895" name="Rectangle 489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6" name="Rectangle 489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7" name="Rectangle 489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8" name="Rectangle 489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3" name="Group 4732"/>
              <p:cNvGrpSpPr/>
              <p:nvPr/>
            </p:nvGrpSpPr>
            <p:grpSpPr>
              <a:xfrm>
                <a:off x="6917133" y="551001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891" name="Rectangle 489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2" name="Rectangle 489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3" name="Rectangle 489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4" name="Rectangle 489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4" name="Group 4733"/>
              <p:cNvGrpSpPr/>
              <p:nvPr/>
            </p:nvGrpSpPr>
            <p:grpSpPr>
              <a:xfrm>
                <a:off x="6235976" y="540927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735" name="Group 4734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79" name="Rectangle 487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0" name="Rectangle 487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1" name="Rectangle 488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2" name="Rectangle 488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3" name="Rectangle 488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4" name="Rectangle 488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5" name="Rectangle 488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6" name="Rectangle 488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7" name="Rectangle 488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8" name="Rectangle 488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9" name="Rectangle 488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0" name="Rectangle 488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6" name="Group 4735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67" name="Rectangle 486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8" name="Rectangle 486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9" name="Rectangle 486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0" name="Rectangle 486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1" name="Rectangle 487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2" name="Rectangle 487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3" name="Rectangle 487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4" name="Rectangle 487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5" name="Rectangle 487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6" name="Rectangle 487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7" name="Rectangle 487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8" name="Rectangle 48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7" name="Group 4736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55" name="Rectangle 485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6" name="Rectangle 485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7" name="Rectangle 485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8" name="Rectangle 485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9" name="Rectangle 485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0" name="Rectangle 485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1" name="Rectangle 486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2" name="Rectangle 486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3" name="Rectangle 486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4" name="Rectangle 486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5" name="Rectangle 486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6" name="Rectangle 486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8" name="Group 4737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43" name="Rectangle 484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4" name="Rectangle 484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5" name="Rectangle 484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6" name="Rectangle 484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7" name="Rectangle 484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8" name="Rectangle 484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9" name="Rectangle 484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0" name="Rectangle 484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1" name="Rectangle 485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2" name="Rectangle 485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3" name="Rectangle 485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4" name="Rectangle 485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9" name="Group 4738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31" name="Rectangle 483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2" name="Rectangle 483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3" name="Rectangle 483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4" name="Rectangle 483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5" name="Rectangle 483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6" name="Rectangle 483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7" name="Rectangle 483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8" name="Rectangle 483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9" name="Rectangle 483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0" name="Rectangle 483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1" name="Rectangle 484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2" name="Rectangle 484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0" name="Group 4739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19" name="Rectangle 481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0" name="Rectangle 481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1" name="Rectangle 482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2" name="Rectangle 482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3" name="Rectangle 482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4" name="Rectangle 482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5" name="Rectangle 482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6" name="Rectangle 482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7" name="Rectangle 482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8" name="Rectangle 482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9" name="Rectangle 482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0" name="Rectangle 482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1" name="Group 4740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07" name="Rectangle 480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8" name="Rectangle 480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9" name="Rectangle 480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0" name="Rectangle 480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1" name="Rectangle 481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2" name="Rectangle 481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3" name="Rectangle 481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4" name="Rectangle 481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5" name="Rectangle 481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6" name="Rectangle 481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7" name="Rectangle 481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8" name="Rectangle 481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2" name="Group 4741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95" name="Rectangle 479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6" name="Rectangle 479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7" name="Rectangle 479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8" name="Rectangle 479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9" name="Rectangle 479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0" name="Rectangle 479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1" name="Rectangle 480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2" name="Rectangle 480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3" name="Rectangle 480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4" name="Rectangle 480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5" name="Rectangle 480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6" name="Rectangle 480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3" name="Group 474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83" name="Rectangle 47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4" name="Rectangle 47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5" name="Rectangle 47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6" name="Rectangle 47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7" name="Rectangle 47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8" name="Rectangle 47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9" name="Rectangle 47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0" name="Rectangle 47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1" name="Rectangle 47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2" name="Rectangle 47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3" name="Rectangle 47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4" name="Rectangle 47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4" name="Group 474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71" name="Rectangle 47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2" name="Rectangle 47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3" name="Rectangle 47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4" name="Rectangle 47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5" name="Rectangle 47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6" name="Rectangle 47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7" name="Rectangle 47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8" name="Rectangle 47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9" name="Rectangle 47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0" name="Rectangle 47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1" name="Rectangle 47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2" name="Rectangle 47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5" name="Group 4744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59" name="Rectangle 47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0" name="Rectangle 47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1" name="Rectangle 476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2" name="Rectangle 47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3" name="Rectangle 47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4" name="Rectangle 47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5" name="Rectangle 47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6" name="Rectangle 47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7" name="Rectangle 47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8" name="Rectangle 47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9" name="Rectangle 47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0" name="Rectangle 47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6" name="Group 4745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47" name="Rectangle 474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8" name="Rectangle 474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9" name="Rectangle 4748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0" name="Rectangle 474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1" name="Rectangle 475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2" name="Rectangle 475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3" name="Rectangle 475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4" name="Rectangle 475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5" name="Rectangle 475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6" name="Rectangle 475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7" name="Rectangle 475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8" name="Rectangle 475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28" name="Straight Arrow Connector 27"/>
            <p:cNvCxnSpPr/>
            <p:nvPr/>
          </p:nvCxnSpPr>
          <p:spPr>
            <a:xfrm>
              <a:off x="1748572" y="5130800"/>
              <a:ext cx="58108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944055" y="4957456"/>
              <a:ext cx="12879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generations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727798" y="1643023"/>
            <a:ext cx="84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Patch size</a:t>
            </a:r>
            <a:endParaRPr lang="en-US" dirty="0"/>
          </a:p>
        </p:txBody>
      </p:sp>
      <p:sp>
        <p:nvSpPr>
          <p:cNvPr id="4924" name="TextBox 4923"/>
          <p:cNvSpPr txBox="1"/>
          <p:nvPr/>
        </p:nvSpPr>
        <p:spPr>
          <a:xfrm>
            <a:off x="86294" y="4149546"/>
            <a:ext cx="155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75%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25" name="TextBox 4924"/>
          <p:cNvSpPr txBox="1"/>
          <p:nvPr/>
        </p:nvSpPr>
        <p:spPr>
          <a:xfrm>
            <a:off x="247665" y="3169452"/>
            <a:ext cx="18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1	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48552" y="1308571"/>
            <a:ext cx="4090141" cy="1828800"/>
            <a:chOff x="2448552" y="1308571"/>
            <a:chExt cx="4090141" cy="182880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653717" y="1308571"/>
              <a:ext cx="1884976" cy="1828800"/>
              <a:chOff x="505895" y="2729587"/>
              <a:chExt cx="3835410" cy="3721109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815964" y="4584355"/>
                <a:ext cx="635012" cy="630694"/>
                <a:chOff x="2819406" y="5014105"/>
                <a:chExt cx="635012" cy="630694"/>
              </a:xfrm>
            </p:grpSpPr>
            <p:sp>
              <p:nvSpPr>
                <p:cNvPr id="203" name="Rectangle 2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1450976" y="3982816"/>
                <a:ext cx="635012" cy="630694"/>
                <a:chOff x="2819406" y="5014105"/>
                <a:chExt cx="635012" cy="630694"/>
              </a:xfrm>
            </p:grpSpPr>
            <p:sp>
              <p:nvSpPr>
                <p:cNvPr id="452" name="Rectangle 451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7" name="Group 456"/>
              <p:cNvGrpSpPr/>
              <p:nvPr/>
            </p:nvGrpSpPr>
            <p:grpSpPr>
              <a:xfrm>
                <a:off x="1475321" y="4586331"/>
                <a:ext cx="635012" cy="630694"/>
                <a:chOff x="2819406" y="5014105"/>
                <a:chExt cx="635012" cy="630694"/>
              </a:xfrm>
            </p:grpSpPr>
            <p:sp>
              <p:nvSpPr>
                <p:cNvPr id="458" name="Rectangle 457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2" name="Group 461"/>
              <p:cNvGrpSpPr/>
              <p:nvPr/>
            </p:nvGrpSpPr>
            <p:grpSpPr>
              <a:xfrm>
                <a:off x="828665" y="3972266"/>
                <a:ext cx="635012" cy="630694"/>
                <a:chOff x="2819406" y="5014105"/>
                <a:chExt cx="635012" cy="630694"/>
              </a:xfrm>
            </p:grpSpPr>
            <p:sp>
              <p:nvSpPr>
                <p:cNvPr id="463" name="Rectangle 46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3072356" y="3347115"/>
                <a:ext cx="635012" cy="630694"/>
                <a:chOff x="2819406" y="5014105"/>
                <a:chExt cx="635012" cy="630694"/>
              </a:xfrm>
            </p:grpSpPr>
            <p:sp>
              <p:nvSpPr>
                <p:cNvPr id="468" name="Rectangle 467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" name="Group 471"/>
              <p:cNvGrpSpPr/>
              <p:nvPr/>
            </p:nvGrpSpPr>
            <p:grpSpPr>
              <a:xfrm>
                <a:off x="3690410" y="3940332"/>
                <a:ext cx="635012" cy="630694"/>
                <a:chOff x="2819406" y="5014105"/>
                <a:chExt cx="635012" cy="630694"/>
              </a:xfrm>
            </p:grpSpPr>
            <p:sp>
              <p:nvSpPr>
                <p:cNvPr id="473" name="Rectangle 47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>
                <a:off x="3063888" y="3940337"/>
                <a:ext cx="635012" cy="630694"/>
                <a:chOff x="2819406" y="5014105"/>
                <a:chExt cx="635012" cy="630694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3703111" y="3343303"/>
                <a:ext cx="635012" cy="630694"/>
                <a:chOff x="2819406" y="5014105"/>
                <a:chExt cx="635012" cy="630694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9" name="Group 448"/>
              <p:cNvGrpSpPr/>
              <p:nvPr/>
            </p:nvGrpSpPr>
            <p:grpSpPr>
              <a:xfrm>
                <a:off x="505895" y="2729587"/>
                <a:ext cx="3835410" cy="3721109"/>
                <a:chOff x="901701" y="1601066"/>
                <a:chExt cx="3835410" cy="3721109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" name="Group 255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57" name="Rectangle 2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1" name="Group 310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25" name="Rectangle 32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13" name="Rectangle 31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5" name="Group 284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99" name="Rectangle 2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" name="Group 285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87" name="Rectangle 2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3" name="Group 42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7" name="Rectangle 43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5" name="Rectangle 42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1" name="Rectangle 41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65" name="Group 764"/>
            <p:cNvGrpSpPr>
              <a:grpSpLocks noChangeAspect="1"/>
            </p:cNvGrpSpPr>
            <p:nvPr/>
          </p:nvGrpSpPr>
          <p:grpSpPr>
            <a:xfrm>
              <a:off x="2448552" y="1308571"/>
              <a:ext cx="1873634" cy="1828800"/>
              <a:chOff x="2037332" y="1925072"/>
              <a:chExt cx="3835410" cy="3743632"/>
            </a:xfrm>
          </p:grpSpPr>
          <p:grpSp>
            <p:nvGrpSpPr>
              <p:cNvPr id="766" name="Group 765"/>
              <p:cNvGrpSpPr/>
              <p:nvPr/>
            </p:nvGrpSpPr>
            <p:grpSpPr>
              <a:xfrm>
                <a:off x="2045794" y="4386148"/>
                <a:ext cx="635012" cy="630694"/>
                <a:chOff x="2819406" y="5014105"/>
                <a:chExt cx="635012" cy="630694"/>
              </a:xfrm>
            </p:grpSpPr>
            <p:sp>
              <p:nvSpPr>
                <p:cNvPr id="959" name="Rectangle 95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0" name="Rectangle 95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Rectangle 96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Rectangle 96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7" name="Group 766"/>
              <p:cNvGrpSpPr/>
              <p:nvPr/>
            </p:nvGrpSpPr>
            <p:grpSpPr>
              <a:xfrm>
                <a:off x="2989834" y="5038010"/>
                <a:ext cx="635012" cy="630694"/>
                <a:chOff x="2819406" y="5014105"/>
                <a:chExt cx="635012" cy="630694"/>
              </a:xfrm>
            </p:grpSpPr>
            <p:sp>
              <p:nvSpPr>
                <p:cNvPr id="955" name="Rectangle 95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Rectangle 95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Rectangle 95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Rectangle 95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>
              <a:xfrm>
                <a:off x="4281014" y="4421969"/>
                <a:ext cx="635012" cy="630694"/>
                <a:chOff x="2819406" y="5014105"/>
                <a:chExt cx="635012" cy="630694"/>
              </a:xfrm>
            </p:grpSpPr>
            <p:sp>
              <p:nvSpPr>
                <p:cNvPr id="951" name="Rectangle 95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Rectangle 95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Rectangle 95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4" name="Rectangle 95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>
              <a:xfrm>
                <a:off x="2367523" y="3180917"/>
                <a:ext cx="635012" cy="630694"/>
                <a:chOff x="2819406" y="5014105"/>
                <a:chExt cx="635012" cy="630694"/>
              </a:xfrm>
            </p:grpSpPr>
            <p:sp>
              <p:nvSpPr>
                <p:cNvPr id="947" name="Rectangle 94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Rectangle 94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Rectangle 94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Rectangle 94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769"/>
              <p:cNvGrpSpPr/>
              <p:nvPr/>
            </p:nvGrpSpPr>
            <p:grpSpPr>
              <a:xfrm>
                <a:off x="4268304" y="2555766"/>
                <a:ext cx="635012" cy="630694"/>
                <a:chOff x="2819406" y="5014105"/>
                <a:chExt cx="635012" cy="630694"/>
              </a:xfrm>
            </p:grpSpPr>
            <p:sp>
              <p:nvSpPr>
                <p:cNvPr id="943" name="Rectangle 94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Rectangle 94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Rectangle 94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6" name="Rectangle 94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>
                <a:off x="2994076" y="1947029"/>
                <a:ext cx="635012" cy="630694"/>
                <a:chOff x="2819406" y="5014105"/>
                <a:chExt cx="635012" cy="630694"/>
              </a:xfrm>
            </p:grpSpPr>
            <p:sp>
              <p:nvSpPr>
                <p:cNvPr id="939" name="Rectangle 93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Rectangle 93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Rectangle 94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2" name="Rectangle 94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2" name="Group 771"/>
              <p:cNvGrpSpPr/>
              <p:nvPr/>
            </p:nvGrpSpPr>
            <p:grpSpPr>
              <a:xfrm>
                <a:off x="4924463" y="3182648"/>
                <a:ext cx="635012" cy="630694"/>
                <a:chOff x="2819406" y="5014105"/>
                <a:chExt cx="635012" cy="630694"/>
              </a:xfrm>
            </p:grpSpPr>
            <p:sp>
              <p:nvSpPr>
                <p:cNvPr id="935" name="Rectangle 93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Rectangle 93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Rectangle 93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Rectangle 93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3" name="Group 772"/>
              <p:cNvGrpSpPr/>
              <p:nvPr/>
            </p:nvGrpSpPr>
            <p:grpSpPr>
              <a:xfrm>
                <a:off x="3641770" y="1925072"/>
                <a:ext cx="635012" cy="630694"/>
                <a:chOff x="2819406" y="5014105"/>
                <a:chExt cx="635012" cy="630694"/>
              </a:xfrm>
            </p:grpSpPr>
            <p:sp>
              <p:nvSpPr>
                <p:cNvPr id="931" name="Rectangle 93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Rectangle 93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Rectangle 93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Rectangle 93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4" name="Group 773"/>
              <p:cNvGrpSpPr/>
              <p:nvPr/>
            </p:nvGrpSpPr>
            <p:grpSpPr>
              <a:xfrm>
                <a:off x="2037332" y="1938238"/>
                <a:ext cx="3835410" cy="3721109"/>
                <a:chOff x="901701" y="1601066"/>
                <a:chExt cx="3835410" cy="3721109"/>
              </a:xfrm>
            </p:grpSpPr>
            <p:grpSp>
              <p:nvGrpSpPr>
                <p:cNvPr id="775" name="Group 774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919" name="Rectangle 91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0" name="Rectangle 91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1" name="Rectangle 92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2" name="Rectangle 92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3" name="Rectangle 92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4" name="Rectangle 92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5" name="Rectangle 92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6" name="Rectangle 92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7" name="Rectangle 92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8" name="Rectangle 92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Rectangle 92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Rectangle 92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6" name="Group 775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907" name="Rectangle 90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8" name="Rectangle 90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1" name="Rectangle 91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2" name="Rectangle 91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3" name="Rectangle 91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4" name="Rectangle 91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5" name="Rectangle 91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6" name="Rectangle 91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7" name="Rectangle 91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8" name="Rectangle 91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7" name="Group 776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95" name="Rectangle 89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6" name="Rectangle 89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7" name="Rectangle 89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8" name="Rectangle 89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9" name="Rectangle 89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" name="Rectangle 89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1" name="Rectangle 90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2" name="Rectangle 90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3" name="Rectangle 90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4" name="Rectangle 90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5" name="Rectangle 90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6" name="Rectangle 90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Group 777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83" name="Rectangle 8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4" name="Rectangle 8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Rectangle 8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Rectangle 8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" name="Rectangle 8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Rectangle 8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Rectangle 8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Rectangle 8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Rectangle 8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" name="Rectangle 8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9" name="Group 778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71" name="Rectangle 8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2" name="Rectangle 8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3" name="Rectangle 8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4" name="Rectangle 8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6" name="Rectangle 8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Rectangle 8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" name="Rectangle 8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9" name="Rectangle 8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0" name="Rectangle 8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1" name="Rectangle 8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2" name="Rectangle 8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0" name="Group 779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59" name="Rectangle 8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1" name="Rectangle 86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3" name="Rectangle 8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5" name="Rectangle 8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Rectangle 8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Rectangle 8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9" name="Rectangle 8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0" name="Rectangle 8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1" name="Group 780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8" name="Rectangle 84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0" name="Rectangle 84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Rectangle 85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Rectangle 85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5" name="Rectangle 85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Rectangle 85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2" name="Group 781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35" name="Rectangle 83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6" name="Rectangle 83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7" name="Rectangle 83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8" name="Rectangle 83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9" name="Rectangle 83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Rectangle 83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2" name="Rectangle 84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" name="Rectangle 84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" name="Rectangle 84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Rectangle 84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6" name="Rectangle 84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3" name="Group 78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23" name="Rectangle 82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5" name="Rectangle 82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6" name="Rectangle 82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Rectangle 82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Rectangle 82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Rectangle 82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" name="Rectangle 83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2" name="Rectangle 83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Rectangle 83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Rectangle 83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4" name="Group 78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11" name="Rectangle 81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Rectangle 81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Rectangle 81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Rectangle 8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Rectangle 81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6" name="Rectangle 81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Rectangle 81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Rectangle 81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Rectangle 81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1" name="Rectangle 82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2" name="Rectangle 82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5" name="Group 784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799" name="Rectangle 7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0" name="Rectangle 7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1" name="Rectangle 8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2" name="Rectangle 8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Rectangle 8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4" name="Rectangle 8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Rectangle 8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8" name="Rectangle 8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Rectangle 8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Rectangle 8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6" name="Group 785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787" name="Rectangle 7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8" name="Rectangle 7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Rectangle 7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Rectangle 7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Rectangle 7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3" name="Rectangle 7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5" name="Rectangle 7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Rectangle 7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Rectangle 7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Rectangle 7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4926" name="TextBox 4925"/>
          <p:cNvSpPr txBox="1"/>
          <p:nvPr/>
        </p:nvSpPr>
        <p:spPr>
          <a:xfrm>
            <a:off x="2444780" y="3169452"/>
            <a:ext cx="18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2	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27" name="TextBox 4926"/>
          <p:cNvSpPr txBox="1"/>
          <p:nvPr/>
        </p:nvSpPr>
        <p:spPr>
          <a:xfrm>
            <a:off x="4654359" y="3169452"/>
            <a:ext cx="18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4	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‘Evolve’ an Agent Based Model with ANN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4128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Fix landscape variability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6396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Evolve agents for landscape (stage 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31362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herd from best agent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(stage 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8474" y="4148667"/>
            <a:ext cx="4251325" cy="2235200"/>
          </a:xfrm>
          <a:prstGeom prst="roundRect">
            <a:avLst/>
          </a:prstGeom>
          <a:solidFill>
            <a:srgbClr val="FFA46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Determine spatial statistics 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Realized Movement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Population Dispersion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Movement Correlation Index</a:t>
            </a:r>
          </a:p>
        </p:txBody>
      </p: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2184397" y="3014134"/>
            <a:ext cx="76199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4656665" y="3014134"/>
            <a:ext cx="77469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2"/>
            <a:endCxn id="13" idx="3"/>
          </p:cNvCxnSpPr>
          <p:nvPr/>
        </p:nvCxnSpPr>
        <p:spPr>
          <a:xfrm rot="5400000">
            <a:off x="4722282" y="3702051"/>
            <a:ext cx="1591733" cy="1536698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749799" y="5816600"/>
            <a:ext cx="2540001" cy="0"/>
          </a:xfrm>
          <a:prstGeom prst="straightConnector1">
            <a:avLst/>
          </a:prstGeom>
          <a:ln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37204" y="5486400"/>
            <a:ext cx="246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Gazelle Relocation Data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7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245100" y="1181100"/>
            <a:ext cx="2298700" cy="3390900"/>
          </a:xfrm>
          <a:prstGeom prst="roundRect">
            <a:avLst/>
          </a:prstGeom>
          <a:solidFill>
            <a:srgbClr val="FFA466"/>
          </a:solidFill>
          <a:ln>
            <a:solidFill>
              <a:srgbClr val="FF67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agents for landscape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29262" y="1350434"/>
            <a:ext cx="1710269" cy="1320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Set landscape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9296" y="1350434"/>
            <a:ext cx="1710269" cy="132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67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Select random starting location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49374" y="1350434"/>
            <a:ext cx="1710269" cy="1320800"/>
          </a:xfrm>
          <a:prstGeom prst="roundRect">
            <a:avLst/>
          </a:prstGeom>
          <a:ln>
            <a:solidFill>
              <a:srgbClr val="FF67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Allow agent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to move 1 step across landscape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3039531" y="2010834"/>
            <a:ext cx="249765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4999565" y="2010834"/>
            <a:ext cx="24553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649374" y="3056468"/>
            <a:ext cx="1710269" cy="1320800"/>
          </a:xfrm>
          <a:prstGeom prst="roundRect">
            <a:avLst/>
          </a:prstGeom>
          <a:ln>
            <a:solidFill>
              <a:srgbClr val="FF67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Record resources, update landscape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stCxn id="11" idx="2"/>
            <a:endCxn id="17" idx="0"/>
          </p:cNvCxnSpPr>
          <p:nvPr/>
        </p:nvCxnSpPr>
        <p:spPr>
          <a:xfrm>
            <a:off x="6504509" y="2671234"/>
            <a:ext cx="0" cy="385234"/>
          </a:xfrm>
          <a:prstGeom prst="straightConnector1">
            <a:avLst/>
          </a:prstGeom>
          <a:ln w="38100" cmpd="sng">
            <a:solidFill>
              <a:srgbClr val="FF67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7" idx="1"/>
            <a:endCxn id="11" idx="1"/>
          </p:cNvCxnSpPr>
          <p:nvPr/>
        </p:nvCxnSpPr>
        <p:spPr>
          <a:xfrm rot="10800000">
            <a:off x="5649374" y="2010834"/>
            <a:ext cx="12700" cy="1706034"/>
          </a:xfrm>
          <a:prstGeom prst="bentConnector3">
            <a:avLst>
              <a:gd name="adj1" fmla="val 1400000"/>
            </a:avLst>
          </a:prstGeom>
          <a:ln w="38100" cmpd="sng">
            <a:solidFill>
              <a:srgbClr val="FF67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" idx="2"/>
            <a:endCxn id="10" idx="2"/>
          </p:cNvCxnSpPr>
          <p:nvPr/>
        </p:nvCxnSpPr>
        <p:spPr>
          <a:xfrm rot="5400000" flipH="1">
            <a:off x="4319058" y="2496608"/>
            <a:ext cx="1900766" cy="2250019"/>
          </a:xfrm>
          <a:prstGeom prst="bentConnector3">
            <a:avLst>
              <a:gd name="adj1" fmla="val -12027"/>
            </a:avLst>
          </a:prstGeom>
          <a:ln w="3810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3022081" y="3547591"/>
            <a:ext cx="187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 agents </a:t>
            </a:r>
            <a:r>
              <a:rPr lang="en-US" sz="1600" dirty="0" err="1" smtClean="0"/>
              <a:t>i</a:t>
            </a:r>
            <a:r>
              <a:rPr lang="en-US" sz="1600" dirty="0" smtClean="0"/>
              <a:t> &lt; N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4503642" y="2676094"/>
            <a:ext cx="1689100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 1:time steps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5662074" y="49699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Randomly select 6 agents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95668" y="49699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Find agent with most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29262" y="49699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6 copies of that agent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(with mutation + crossover)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22762" y="2834217"/>
            <a:ext cx="1710269" cy="1320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Randomly initialize weights of agents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8" name="Elbow Connector 57"/>
          <p:cNvCxnSpPr>
            <a:stCxn id="56" idx="0"/>
            <a:endCxn id="5" idx="1"/>
          </p:cNvCxnSpPr>
          <p:nvPr/>
        </p:nvCxnSpPr>
        <p:spPr>
          <a:xfrm rot="5400000" flipH="1" flipV="1">
            <a:off x="741888" y="2246844"/>
            <a:ext cx="823383" cy="351365"/>
          </a:xfrm>
          <a:prstGeom prst="bentConnector2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629400" y="4572000"/>
            <a:ext cx="0" cy="397934"/>
          </a:xfrm>
          <a:prstGeom prst="straightConnector1">
            <a:avLst/>
          </a:prstGeom>
          <a:ln w="38100" cmpd="sng"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5" idx="1"/>
            <a:endCxn id="36" idx="3"/>
          </p:cNvCxnSpPr>
          <p:nvPr/>
        </p:nvCxnSpPr>
        <p:spPr>
          <a:xfrm flipH="1">
            <a:off x="5205937" y="5630334"/>
            <a:ext cx="45613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6" idx="1"/>
            <a:endCxn id="37" idx="3"/>
          </p:cNvCxnSpPr>
          <p:nvPr/>
        </p:nvCxnSpPr>
        <p:spPr>
          <a:xfrm flipH="1">
            <a:off x="3039531" y="5630334"/>
            <a:ext cx="45613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37" idx="2"/>
            <a:endCxn id="35" idx="2"/>
          </p:cNvCxnSpPr>
          <p:nvPr/>
        </p:nvCxnSpPr>
        <p:spPr>
          <a:xfrm rot="16200000" flipH="1">
            <a:off x="4350803" y="4124328"/>
            <a:ext cx="12700" cy="4332812"/>
          </a:xfrm>
          <a:prstGeom prst="bentConnector3">
            <a:avLst>
              <a:gd name="adj1" fmla="val 2300000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7" idx="0"/>
            <a:endCxn id="5" idx="2"/>
          </p:cNvCxnSpPr>
          <p:nvPr/>
        </p:nvCxnSpPr>
        <p:spPr>
          <a:xfrm flipV="1">
            <a:off x="2184397" y="2671234"/>
            <a:ext cx="0" cy="2298700"/>
          </a:xfrm>
          <a:prstGeom prst="straightConnector1">
            <a:avLst/>
          </a:prstGeom>
          <a:ln w="38100" cmpd="sng"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01431" y="6246284"/>
            <a:ext cx="283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Until all agents selected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614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Advantag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5026</TotalTime>
  <Words>2001</Words>
  <Application>Microsoft Macintosh PowerPoint</Application>
  <PresentationFormat>On-screen Show (4:3)</PresentationFormat>
  <Paragraphs>262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Advantage</vt:lpstr>
      <vt:lpstr>Equation</vt:lpstr>
      <vt:lpstr>Agent Based Modeling of Herds and Spatial Metrics for Animal Movement</vt:lpstr>
      <vt:lpstr>Background</vt:lpstr>
      <vt:lpstr>Background</vt:lpstr>
      <vt:lpstr>Background</vt:lpstr>
      <vt:lpstr>Approach – ‘Evolve’ an Agent Based Model with ANN</vt:lpstr>
      <vt:lpstr>Landscape</vt:lpstr>
      <vt:lpstr>Landscape Variability</vt:lpstr>
      <vt:lpstr>Approach – ‘Evolve’ an Agent Based Model with ANN</vt:lpstr>
      <vt:lpstr>Evolve agents for landscape</vt:lpstr>
      <vt:lpstr>Agent Movement</vt:lpstr>
      <vt:lpstr>Agent Movement</vt:lpstr>
      <vt:lpstr>Agent Movement</vt:lpstr>
      <vt:lpstr>Approach – ‘Evolve’ an Agent Based Model with ANN</vt:lpstr>
      <vt:lpstr>Herd Movement</vt:lpstr>
      <vt:lpstr>Approach – ‘Evolve’ an Agent Based Model with ANN</vt:lpstr>
      <vt:lpstr>Spatial Metrics </vt:lpstr>
      <vt:lpstr>Realized Mobility Index</vt:lpstr>
      <vt:lpstr>Realized Mobility Index</vt:lpstr>
      <vt:lpstr>Movement Correlation Index</vt:lpstr>
      <vt:lpstr>Movement Correlation Index</vt:lpstr>
      <vt:lpstr>Movement Correlation Index</vt:lpstr>
      <vt:lpstr>Population Dispersal Index</vt:lpstr>
      <vt:lpstr>Population Dispersal Index</vt:lpstr>
      <vt:lpstr>Population Dispersal Index</vt:lpstr>
      <vt:lpstr>Implementation </vt:lpstr>
      <vt:lpstr>Validation – ABM</vt:lpstr>
      <vt:lpstr>Validation – Spatial Statistics</vt:lpstr>
      <vt:lpstr>Testing – Agent Based Model</vt:lpstr>
      <vt:lpstr>Testing – Spatial Statistics</vt:lpstr>
      <vt:lpstr>Deliverables</vt:lpstr>
      <vt:lpstr>Project Schedule/Milestones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Metrics for Animal Movement</dc:title>
  <dc:creator>Elizabeth Johnson</dc:creator>
  <cp:lastModifiedBy>Elizabeth Johnson</cp:lastModifiedBy>
  <cp:revision>104</cp:revision>
  <dcterms:created xsi:type="dcterms:W3CDTF">2013-09-28T20:47:58Z</dcterms:created>
  <dcterms:modified xsi:type="dcterms:W3CDTF">2013-10-15T15:27:26Z</dcterms:modified>
</cp:coreProperties>
</file>